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16"/>
  </p:notesMasterIdLst>
  <p:sldIdLst>
    <p:sldId id="277" r:id="rId2"/>
    <p:sldId id="292" r:id="rId3"/>
    <p:sldId id="293" r:id="rId4"/>
    <p:sldId id="298" r:id="rId5"/>
    <p:sldId id="301" r:id="rId6"/>
    <p:sldId id="297" r:id="rId7"/>
    <p:sldId id="302" r:id="rId8"/>
    <p:sldId id="294" r:id="rId9"/>
    <p:sldId id="295" r:id="rId10"/>
    <p:sldId id="300" r:id="rId11"/>
    <p:sldId id="296" r:id="rId12"/>
    <p:sldId id="303" r:id="rId13"/>
    <p:sldId id="304" r:id="rId14"/>
    <p:sldId id="305" r:id="rId15"/>
  </p:sldIdLst>
  <p:sldSz cx="9144000" cy="6858000" type="screen4x3"/>
  <p:notesSz cx="6858000" cy="9926638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66FF"/>
    <a:srgbClr val="133D27"/>
    <a:srgbClr val="64EAFC"/>
    <a:srgbClr val="00FF99"/>
    <a:srgbClr val="FFFF00"/>
    <a:srgbClr val="4476B2"/>
    <a:srgbClr val="6666FF"/>
    <a:srgbClr val="0033CC"/>
    <a:srgbClr val="F4D6A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61" autoAdjust="0"/>
  </p:normalViewPr>
  <p:slideViewPr>
    <p:cSldViewPr>
      <p:cViewPr varScale="1">
        <p:scale>
          <a:sx n="100" d="100"/>
          <a:sy n="100" d="100"/>
        </p:scale>
        <p:origin x="-19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1"/>
            <a:ext cx="2971801" cy="498056"/>
          </a:xfrm>
          <a:prstGeom prst="rect">
            <a:avLst/>
          </a:prstGeom>
        </p:spPr>
        <p:txBody>
          <a:bodyPr vert="horz" lIns="92166" tIns="46081" rIns="92166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11"/>
            <a:ext cx="2971801" cy="498056"/>
          </a:xfrm>
          <a:prstGeom prst="rect">
            <a:avLst/>
          </a:prstGeom>
        </p:spPr>
        <p:txBody>
          <a:bodyPr vert="horz" lIns="92166" tIns="46081" rIns="92166" bIns="46081" rtlCol="0"/>
          <a:lstStyle>
            <a:lvl1pPr algn="r">
              <a:defRPr sz="1200"/>
            </a:lvl1pPr>
          </a:lstStyle>
          <a:p>
            <a:fld id="{C931D343-E24F-442F-9E32-D065A5EBFC4B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6" tIns="46081" rIns="92166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2166" tIns="46081" rIns="92166" bIns="460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1" cy="498055"/>
          </a:xfrm>
          <a:prstGeom prst="rect">
            <a:avLst/>
          </a:prstGeom>
        </p:spPr>
        <p:txBody>
          <a:bodyPr vert="horz" lIns="92166" tIns="46081" rIns="92166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28585"/>
            <a:ext cx="2971801" cy="498055"/>
          </a:xfrm>
          <a:prstGeom prst="rect">
            <a:avLst/>
          </a:prstGeom>
        </p:spPr>
        <p:txBody>
          <a:bodyPr vert="horz" lIns="92166" tIns="46081" rIns="92166" bIns="46081" rtlCol="0" anchor="b"/>
          <a:lstStyle>
            <a:lvl1pPr algn="r">
              <a:defRPr sz="1200"/>
            </a:lvl1pPr>
          </a:lstStyle>
          <a:p>
            <a:fld id="{9682C83A-9D3B-497B-A1B9-C50737D7C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70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6866" indent="-28725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9026" indent="-229805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8640" indent="-229805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68248" indent="-229805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27859" indent="-229805" defTabSz="104689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87470" indent="-229805" defTabSz="104689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47081" indent="-229805" defTabSz="104689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906694" indent="-229805" defTabSz="104689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6893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6893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4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40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4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40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4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4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4874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736" b="0">
                <a:solidFill>
                  <a:schemeClr val="bg1"/>
                </a:solidFill>
                <a:latin typeface="+mj-lt"/>
              </a:defRPr>
            </a:lvl1pPr>
            <a:lvl2pPr marL="445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743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164"/>
            </a:lvl1pPr>
            <a:lvl2pPr marL="445801" indent="0">
              <a:buNone/>
              <a:defRPr sz="2736"/>
            </a:lvl2pPr>
            <a:lvl3pPr marL="891603" indent="0">
              <a:buNone/>
              <a:defRPr sz="2309"/>
            </a:lvl3pPr>
            <a:lvl4pPr marL="1337404" indent="0">
              <a:buNone/>
              <a:defRPr sz="1967"/>
            </a:lvl4pPr>
            <a:lvl5pPr marL="1783205" indent="0">
              <a:buNone/>
              <a:defRPr sz="1967"/>
            </a:lvl5pPr>
            <a:lvl6pPr marL="2229005" indent="0">
              <a:buNone/>
              <a:defRPr sz="1967"/>
            </a:lvl6pPr>
            <a:lvl7pPr marL="2674808" indent="0">
              <a:buNone/>
              <a:defRPr sz="1967"/>
            </a:lvl7pPr>
            <a:lvl8pPr marL="3120609" indent="0">
              <a:buNone/>
              <a:defRPr sz="1967"/>
            </a:lvl8pPr>
            <a:lvl9pPr marL="3566409" indent="0">
              <a:buNone/>
              <a:defRPr sz="1967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36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2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113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96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08037" indent="2715">
              <a:defRPr>
                <a:latin typeface="+mj-lt"/>
              </a:defRPr>
            </a:lvl2pPr>
            <a:lvl3pPr marL="537369" indent="-222547">
              <a:tabLst/>
              <a:defRPr>
                <a:latin typeface="+mj-lt"/>
              </a:defRPr>
            </a:lvl3pPr>
            <a:lvl4pPr marL="0" indent="308037">
              <a:lnSpc>
                <a:spcPts val="1539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9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5127078"/>
            <a:ext cx="923618" cy="376853"/>
          </a:xfrm>
          <a:prstGeom prst="rect">
            <a:avLst/>
          </a:prstGeom>
          <a:noFill/>
        </p:spPr>
        <p:txBody>
          <a:bodyPr wrap="square" lIns="78164" tIns="39082" rIns="78164" bIns="39082" rtlCol="0">
            <a:noAutofit/>
          </a:bodyPr>
          <a:lstStyle/>
          <a:p>
            <a:pPr defTabSz="891603"/>
            <a:endParaRPr lang="ru-RU" sz="1796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1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606873"/>
            <a:ext cx="7320689" cy="4829253"/>
          </a:xfrm>
        </p:spPr>
        <p:txBody>
          <a:bodyPr/>
          <a:lstStyle>
            <a:lvl1pPr marL="310752" indent="0">
              <a:buFontTx/>
              <a:buNone/>
              <a:defRPr b="1">
                <a:latin typeface="+mj-lt"/>
              </a:defRPr>
            </a:lvl1pPr>
            <a:lvl2pPr marL="310752" indent="0">
              <a:defRPr>
                <a:latin typeface="+mj-lt"/>
              </a:defRPr>
            </a:lvl2pPr>
            <a:lvl3pPr marL="537369" indent="-222547">
              <a:defRPr>
                <a:latin typeface="+mj-lt"/>
              </a:defRPr>
            </a:lvl3pPr>
            <a:lvl4pPr marL="0" indent="308037">
              <a:defRPr>
                <a:latin typeface="+mj-lt"/>
              </a:defRPr>
            </a:lvl4pPr>
            <a:lvl5pPr marL="122672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1" cy="1105803"/>
          </a:xfrm>
        </p:spPr>
        <p:txBody>
          <a:bodyPr/>
          <a:lstStyle>
            <a:lvl1pPr marL="0" marR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18"/>
            </a:lvl1pPr>
          </a:lstStyle>
          <a:p>
            <a:pPr marL="0" marR="0" lvl="0" indent="0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10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66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3933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 anchor="t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80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603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404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2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005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480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06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640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55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1"/>
            <a:ext cx="3644897" cy="4695797"/>
          </a:xfr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1"/>
            <a:ext cx="3674753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1"/>
            <a:ext cx="3587825" cy="568003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801" indent="0">
              <a:buNone/>
              <a:defRPr sz="1967" b="1"/>
            </a:lvl2pPr>
            <a:lvl3pPr marL="891603" indent="0">
              <a:buNone/>
              <a:defRPr sz="1796" b="1"/>
            </a:lvl3pPr>
            <a:lvl4pPr marL="1337404" indent="0">
              <a:buNone/>
              <a:defRPr sz="1539" b="1"/>
            </a:lvl4pPr>
            <a:lvl5pPr marL="1783205" indent="0">
              <a:buNone/>
              <a:defRPr sz="1539" b="1"/>
            </a:lvl5pPr>
            <a:lvl6pPr marL="2229005" indent="0">
              <a:buNone/>
              <a:defRPr sz="1539" b="1"/>
            </a:lvl6pPr>
            <a:lvl7pPr marL="2674808" indent="0">
              <a:buNone/>
              <a:defRPr sz="1539" b="1"/>
            </a:lvl7pPr>
            <a:lvl8pPr marL="3120609" indent="0">
              <a:buNone/>
              <a:defRPr sz="1539" b="1"/>
            </a:lvl8pPr>
            <a:lvl9pPr marL="3566409" indent="0">
              <a:buNone/>
              <a:defRPr sz="153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914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1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30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64"/>
            </a:lvl1pPr>
            <a:lvl2pPr>
              <a:defRPr sz="2736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801" indent="0">
              <a:buNone/>
              <a:defRPr sz="1197"/>
            </a:lvl2pPr>
            <a:lvl3pPr marL="891603" indent="0">
              <a:buNone/>
              <a:defRPr sz="941"/>
            </a:lvl3pPr>
            <a:lvl4pPr marL="1337404" indent="0">
              <a:buNone/>
              <a:defRPr sz="855"/>
            </a:lvl4pPr>
            <a:lvl5pPr marL="1783205" indent="0">
              <a:buNone/>
              <a:defRPr sz="855"/>
            </a:lvl5pPr>
            <a:lvl6pPr marL="2229005" indent="0">
              <a:buNone/>
              <a:defRPr sz="855"/>
            </a:lvl6pPr>
            <a:lvl7pPr marL="2674808" indent="0">
              <a:buNone/>
              <a:defRPr sz="855"/>
            </a:lvl7pPr>
            <a:lvl8pPr marL="3120609" indent="0">
              <a:buNone/>
              <a:defRPr sz="855"/>
            </a:lvl8pPr>
            <a:lvl9pPr marL="3566409" indent="0">
              <a:buNone/>
              <a:defRPr sz="85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5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3"/>
            <a:ext cx="7343873" cy="1110281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1603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3" y="6041425"/>
            <a:ext cx="619711" cy="631834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052"/>
              </a:lnSpc>
              <a:defRPr sz="2309">
                <a:solidFill>
                  <a:schemeClr val="bg1"/>
                </a:solidFill>
              </a:defRPr>
            </a:lvl1pPr>
          </a:lstStyle>
          <a:p>
            <a:pPr defTabSz="891603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91603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82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hf hdr="0" ftr="0" dt="0"/>
  <p:txStyles>
    <p:titleStyle>
      <a:lvl1pPr algn="l" defTabSz="891603" rtl="0" eaLnBrk="1" latinLnBrk="0" hangingPunct="1">
        <a:lnSpc>
          <a:spcPts val="4445"/>
        </a:lnSpc>
        <a:spcBef>
          <a:spcPct val="0"/>
        </a:spcBef>
        <a:buNone/>
        <a:defRPr sz="3591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0752" indent="0" algn="l" defTabSz="891603" rtl="0" eaLnBrk="1" latinLnBrk="0" hangingPunct="1">
        <a:spcBef>
          <a:spcPct val="20000"/>
        </a:spcBef>
        <a:buFont typeface="+mj-lt"/>
        <a:buNone/>
        <a:defRPr sz="3164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0752" indent="0" algn="l" defTabSz="891603" rtl="0" eaLnBrk="1" latinLnBrk="0" hangingPunct="1">
        <a:spcBef>
          <a:spcPct val="20000"/>
        </a:spcBef>
        <a:buFont typeface="Arial" pitchFamily="34" charset="0"/>
        <a:buNone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09290" indent="-222547" algn="l" defTabSz="891603" rtl="0" eaLnBrk="1" latinLnBrk="0" hangingPunct="1">
        <a:spcBef>
          <a:spcPct val="20000"/>
        </a:spcBef>
        <a:buFont typeface="Arial" pitchFamily="34" charset="0"/>
        <a:buChar char="•"/>
        <a:defRPr sz="2052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08037" algn="just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tabLst/>
        <a:defRPr sz="1368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26720" indent="0" algn="l" defTabSz="891603" rtl="0" eaLnBrk="1" latinLnBrk="0" hangingPunct="1">
        <a:lnSpc>
          <a:spcPts val="1539"/>
        </a:lnSpc>
        <a:spcBef>
          <a:spcPts val="342"/>
        </a:spcBef>
        <a:buFont typeface="Arial" pitchFamily="34" charset="0"/>
        <a:buNone/>
        <a:defRPr sz="1197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4519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7707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3509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89311" indent="-222901" algn="l" defTabSz="891603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801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603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404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2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005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4808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06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6409" algn="l" defTabSz="891603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D8475980ACA107CD4B98CA4AE092DEFBC7B36C84F2A79A84D97792DECB7CB8B1A382FF74049FD0B17A3CB9C4A5419926824906E8DAFEE36j7C6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consultantplus://offline/ref=55AE6A78F1060993EF0F88CBC4E90A3B1CB35F419B56F8FD3D830FAF8A810615A1A87480688B86CE1CBDD014EE21L9H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EC99E3394B7A846306C6A296294619D62DD24381491D3D0DD189ADDE255D600A40DD948C48C24DB3C33FA808EC801A9DB6887B8B5FBQA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980633" y="2420888"/>
            <a:ext cx="5240956" cy="44827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Федеральная налоговая служба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42"/>
          <p:cNvSpPr txBox="1">
            <a:spLocks noChangeArrowheads="1"/>
          </p:cNvSpPr>
          <p:nvPr/>
        </p:nvSpPr>
        <p:spPr bwMode="auto">
          <a:xfrm>
            <a:off x="1518332" y="3741555"/>
            <a:ext cx="6264696" cy="155626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77" tIns="39089" rIns="78177" bIns="39089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91603" eaLnBrk="1" hangingPunct="1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«Особенности применения нового режима для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самозанятых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граждан «Налог на профессиональный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доход</a:t>
            </a:r>
          </a:p>
          <a:p>
            <a:pPr algn="ctr" defTabSz="891603" eaLnBrk="1" hangingPunct="1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(далее –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самозанятые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НПД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»»</a:t>
            </a:r>
          </a:p>
        </p:txBody>
      </p:sp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3" y="320884"/>
            <a:ext cx="1786415" cy="177087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9332" y="4704356"/>
            <a:ext cx="485979" cy="183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07505" y="5445224"/>
            <a:ext cx="8361828" cy="9233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10426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Докладчик: Старший государственный налоговый инспектор отдела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налогообложения юридических лиц 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УФНС </a:t>
            </a:r>
            <a:r>
              <a:rPr lang="ru-RU" altLang="ru-RU" sz="1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России по Удмуртской Республике </a:t>
            </a:r>
            <a:r>
              <a:rPr lang="ru-RU" alt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Шиляева</a:t>
            </a: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И. Л.</a:t>
            </a:r>
            <a:endParaRPr lang="ru-RU" altLang="ru-RU" sz="1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2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47781"/>
            <a:ext cx="8280919" cy="4829253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chemeClr val="tx1"/>
                </a:solidFill>
              </a:rPr>
              <a:t>В чеке должны быть указаны следующие реквизиты:</a:t>
            </a:r>
            <a:endParaRPr lang="ru-RU" sz="2400" u="sng" dirty="0">
              <a:solidFill>
                <a:schemeClr val="tx1"/>
              </a:solidFill>
            </a:endParaRPr>
          </a:p>
          <a:p>
            <a:r>
              <a:rPr lang="ru-RU" sz="1600" dirty="0"/>
              <a:t>1) </a:t>
            </a:r>
            <a:r>
              <a:rPr lang="ru-RU" sz="1600" dirty="0">
                <a:solidFill>
                  <a:schemeClr val="tx1"/>
                </a:solidFill>
              </a:rPr>
              <a:t>наименование документа;</a:t>
            </a:r>
          </a:p>
          <a:p>
            <a:r>
              <a:rPr lang="ru-RU" sz="1600" dirty="0"/>
              <a:t>2) </a:t>
            </a:r>
            <a:r>
              <a:rPr lang="ru-RU" sz="1600" dirty="0">
                <a:solidFill>
                  <a:schemeClr val="tx1"/>
                </a:solidFill>
              </a:rPr>
              <a:t>дата и время осуществления расчета;</a:t>
            </a:r>
          </a:p>
          <a:p>
            <a:r>
              <a:rPr lang="ru-RU" sz="1600" dirty="0"/>
              <a:t>3) </a:t>
            </a:r>
            <a:r>
              <a:rPr lang="ru-RU" sz="1600" dirty="0" smtClean="0">
                <a:solidFill>
                  <a:schemeClr val="tx1"/>
                </a:solidFill>
              </a:rPr>
              <a:t>ФИО </a:t>
            </a:r>
            <a:r>
              <a:rPr lang="ru-RU" sz="1600" dirty="0" err="1" smtClean="0">
                <a:solidFill>
                  <a:schemeClr val="tx1"/>
                </a:solidFill>
              </a:rPr>
              <a:t>самозанятого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/>
              <a:t>4) </a:t>
            </a:r>
            <a:r>
              <a:rPr lang="ru-RU" sz="1600" dirty="0" smtClean="0">
                <a:solidFill>
                  <a:schemeClr val="tx1"/>
                </a:solidFill>
              </a:rPr>
              <a:t>ИНН </a:t>
            </a:r>
            <a:r>
              <a:rPr lang="ru-RU" sz="1600" dirty="0" err="1" smtClean="0">
                <a:solidFill>
                  <a:schemeClr val="tx1"/>
                </a:solidFill>
              </a:rPr>
              <a:t>самозанятого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/>
              <a:t>5) </a:t>
            </a:r>
            <a:r>
              <a:rPr lang="ru-RU" sz="1600" dirty="0">
                <a:solidFill>
                  <a:schemeClr val="tx1"/>
                </a:solidFill>
              </a:rPr>
              <a:t>указание на применение специального налогового режима </a:t>
            </a: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НПД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/>
              <a:t>6) </a:t>
            </a:r>
            <a:r>
              <a:rPr lang="ru-RU" sz="1600" dirty="0">
                <a:solidFill>
                  <a:schemeClr val="tx1"/>
                </a:solidFill>
              </a:rPr>
              <a:t>наименования реализуемых товаров, выполненных работ, оказанных услуг;</a:t>
            </a:r>
          </a:p>
          <a:p>
            <a:r>
              <a:rPr lang="ru-RU" sz="1600" dirty="0"/>
              <a:t>7) </a:t>
            </a:r>
            <a:r>
              <a:rPr lang="ru-RU" sz="1600" dirty="0">
                <a:solidFill>
                  <a:schemeClr val="tx1"/>
                </a:solidFill>
              </a:rPr>
              <a:t>сумма расчетов;</a:t>
            </a:r>
          </a:p>
          <a:p>
            <a:r>
              <a:rPr lang="ru-RU" sz="1600" dirty="0"/>
              <a:t>8) </a:t>
            </a:r>
            <a:r>
              <a:rPr lang="ru-RU" sz="1600" dirty="0" smtClean="0">
                <a:solidFill>
                  <a:schemeClr val="tx1"/>
                </a:solidFill>
              </a:rPr>
              <a:t>ИНН ЮЛ или ИП </a:t>
            </a:r>
            <a:r>
              <a:rPr lang="ru-RU" sz="1600" dirty="0">
                <a:solidFill>
                  <a:schemeClr val="tx1"/>
                </a:solidFill>
              </a:rPr>
              <a:t>- покупателя (заказчика) товаров (работ, услуг, имущественных прав) </a:t>
            </a:r>
            <a:r>
              <a:rPr lang="ru-RU" sz="1600" b="0" dirty="0" smtClean="0">
                <a:solidFill>
                  <a:schemeClr val="tx1"/>
                </a:solidFill>
              </a:rPr>
              <a:t>(в </a:t>
            </a:r>
            <a:r>
              <a:rPr lang="ru-RU" sz="1600" b="0" dirty="0">
                <a:solidFill>
                  <a:schemeClr val="tx1"/>
                </a:solidFill>
              </a:rPr>
              <a:t>случае осуществления реализации указанным </a:t>
            </a:r>
            <a:r>
              <a:rPr lang="ru-RU" sz="1600" b="0" dirty="0" smtClean="0">
                <a:solidFill>
                  <a:schemeClr val="tx1"/>
                </a:solidFill>
              </a:rPr>
              <a:t>лицам)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9) </a:t>
            </a:r>
            <a:r>
              <a:rPr lang="ru-RU" sz="1600" dirty="0" err="1" smtClean="0">
                <a:solidFill>
                  <a:schemeClr val="tx1"/>
                </a:solidFill>
              </a:rPr>
              <a:t>QR</a:t>
            </a:r>
            <a:r>
              <a:rPr lang="ru-RU" sz="1600" dirty="0" smtClean="0">
                <a:solidFill>
                  <a:schemeClr val="tx1"/>
                </a:solidFill>
              </a:rPr>
              <a:t>-код (</a:t>
            </a:r>
            <a:r>
              <a:rPr lang="ru-RU" sz="1600" b="0" dirty="0" smtClean="0">
                <a:solidFill>
                  <a:schemeClr val="tx1"/>
                </a:solidFill>
              </a:rPr>
              <a:t>позволяющий </a:t>
            </a:r>
            <a:r>
              <a:rPr lang="ru-RU" sz="1600" b="0" dirty="0">
                <a:solidFill>
                  <a:schemeClr val="tx1"/>
                </a:solidFill>
              </a:rPr>
              <a:t>идентифицировать запись о расчете в специальной системе </a:t>
            </a:r>
            <a:r>
              <a:rPr lang="ru-RU" sz="1600" b="0" dirty="0" err="1" smtClean="0">
                <a:solidFill>
                  <a:schemeClr val="tx1"/>
                </a:solidFill>
              </a:rPr>
              <a:t>ФНС</a:t>
            </a:r>
            <a:r>
              <a:rPr lang="ru-RU" sz="1600" b="0" dirty="0" smtClean="0">
                <a:solidFill>
                  <a:schemeClr val="tx1"/>
                </a:solidFill>
              </a:rPr>
              <a:t>)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/>
              <a:t>10) </a:t>
            </a:r>
            <a:r>
              <a:rPr lang="ru-RU" sz="1600" dirty="0" smtClean="0">
                <a:solidFill>
                  <a:schemeClr val="tx1"/>
                </a:solidFill>
              </a:rPr>
              <a:t>ИНН - </a:t>
            </a:r>
            <a:r>
              <a:rPr lang="ru-RU" sz="1600" dirty="0">
                <a:solidFill>
                  <a:schemeClr val="tx1"/>
                </a:solidFill>
              </a:rPr>
              <a:t>уполномоченного оператора электронной площадки или уполномоченной кредитной организации </a:t>
            </a:r>
            <a:r>
              <a:rPr lang="ru-RU" sz="1600" b="0" dirty="0">
                <a:solidFill>
                  <a:schemeClr val="tx1"/>
                </a:solidFill>
              </a:rPr>
              <a:t>(в случае их участия в формировании чека и (или) осуществлении расчета)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</a:p>
          <a:p>
            <a:r>
              <a:rPr lang="ru-RU" sz="1600" dirty="0"/>
              <a:t>11) </a:t>
            </a:r>
            <a:r>
              <a:rPr lang="ru-RU" sz="1600" dirty="0">
                <a:solidFill>
                  <a:schemeClr val="tx1"/>
                </a:solidFill>
              </a:rPr>
              <a:t>наименование уполномоченного оператора электронной площадки или уполномоченной кредитной организации </a:t>
            </a:r>
            <a:r>
              <a:rPr lang="ru-RU" sz="1600" b="0" dirty="0">
                <a:solidFill>
                  <a:schemeClr val="tx1"/>
                </a:solidFill>
              </a:rPr>
              <a:t>(в случае их участия в формировании чека и (или) осуществлении расчета)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</a:p>
          <a:p>
            <a:r>
              <a:rPr lang="ru-RU" sz="1600" dirty="0"/>
              <a:t>12) </a:t>
            </a:r>
            <a:r>
              <a:rPr lang="ru-RU" sz="1600" dirty="0">
                <a:solidFill>
                  <a:schemeClr val="tx1"/>
                </a:solidFill>
              </a:rPr>
              <a:t>уникальный идентификационный номер </a:t>
            </a:r>
            <a:r>
              <a:rPr lang="ru-RU" sz="1600" dirty="0" smtClean="0">
                <a:solidFill>
                  <a:schemeClr val="tx1"/>
                </a:solidFill>
              </a:rPr>
              <a:t>чека  </a:t>
            </a:r>
            <a:r>
              <a:rPr lang="ru-RU" sz="1600" b="0" dirty="0" smtClean="0">
                <a:solidFill>
                  <a:schemeClr val="tx1"/>
                </a:solidFill>
              </a:rPr>
              <a:t>(присваивается чеку в момент его формирования)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85047"/>
            <a:ext cx="7337901" cy="5516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err="1" smtClean="0">
                <a:solidFill>
                  <a:srgbClr val="C00000"/>
                </a:solidFill>
              </a:rPr>
              <a:t>САМОЗАНЯТЫЕ</a:t>
            </a:r>
            <a:r>
              <a:rPr lang="ru-RU" sz="2700" dirty="0" smtClean="0">
                <a:solidFill>
                  <a:srgbClr val="C00000"/>
                </a:solidFill>
              </a:rPr>
              <a:t> </a:t>
            </a:r>
            <a:r>
              <a:rPr lang="ru-RU" sz="2700" dirty="0">
                <a:solidFill>
                  <a:srgbClr val="C00000"/>
                </a:solidFill>
              </a:rPr>
              <a:t>(</a:t>
            </a:r>
            <a:r>
              <a:rPr lang="ru-RU" sz="2700" dirty="0" err="1">
                <a:solidFill>
                  <a:srgbClr val="C00000"/>
                </a:solidFill>
              </a:rPr>
              <a:t>НПД</a:t>
            </a:r>
            <a:r>
              <a:rPr lang="ru-RU" sz="2700" dirty="0">
                <a:solidFill>
                  <a:srgbClr val="C00000"/>
                </a:solidFill>
              </a:rPr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15326"/>
            <a:ext cx="76390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4993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79512" y="788355"/>
            <a:ext cx="8208912" cy="57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800" u="sng" dirty="0" smtClean="0">
                <a:solidFill>
                  <a:schemeClr val="tx1"/>
                </a:solidFill>
              </a:rPr>
              <a:t>Применение </a:t>
            </a:r>
            <a:r>
              <a:rPr lang="ru-RU" sz="1800" u="sng" dirty="0" err="1">
                <a:solidFill>
                  <a:schemeClr val="tx1"/>
                </a:solidFill>
              </a:rPr>
              <a:t>НПД</a:t>
            </a:r>
            <a:r>
              <a:rPr lang="ru-RU" sz="1800" u="sng" dirty="0">
                <a:solidFill>
                  <a:schemeClr val="tx1"/>
                </a:solidFill>
              </a:rPr>
              <a:t> возможно при соблюдении </a:t>
            </a:r>
            <a:r>
              <a:rPr lang="ru-RU" sz="1800" u="sng" dirty="0" smtClean="0">
                <a:solidFill>
                  <a:schemeClr val="tx1"/>
                </a:solidFill>
              </a:rPr>
              <a:t> ограничений, установленных </a:t>
            </a:r>
            <a:r>
              <a:rPr lang="ru-RU" sz="1800" u="sng" dirty="0">
                <a:solidFill>
                  <a:schemeClr val="tx1"/>
                </a:solidFill>
              </a:rPr>
              <a:t>ФЗ №422 от 27.11.2018,  в том числе при оказании следующих услуг:</a:t>
            </a:r>
          </a:p>
          <a:p>
            <a:r>
              <a:rPr lang="ru-RU" sz="1800" b="0" dirty="0">
                <a:solidFill>
                  <a:schemeClr val="tx1"/>
                </a:solidFill>
              </a:rPr>
              <a:t>- </a:t>
            </a:r>
            <a:r>
              <a:rPr lang="ru-RU" sz="1800" b="0" dirty="0" smtClean="0">
                <a:solidFill>
                  <a:schemeClr val="tx1"/>
                </a:solidFill>
              </a:rPr>
              <a:t>услуг </a:t>
            </a:r>
            <a:r>
              <a:rPr lang="ru-RU" sz="2000" b="0" dirty="0">
                <a:solidFill>
                  <a:schemeClr val="tx1"/>
                </a:solidFill>
              </a:rPr>
              <a:t>по </a:t>
            </a:r>
            <a:r>
              <a:rPr lang="ru-RU" sz="2000" dirty="0">
                <a:solidFill>
                  <a:schemeClr val="tx1"/>
                </a:solidFill>
              </a:rPr>
              <a:t>сдаче </a:t>
            </a:r>
            <a:r>
              <a:rPr lang="ru-RU" sz="1800" dirty="0">
                <a:solidFill>
                  <a:schemeClr val="tx1"/>
                </a:solidFill>
              </a:rPr>
              <a:t>в аренду (субаренду) </a:t>
            </a:r>
            <a:r>
              <a:rPr lang="ru-RU" sz="2000" dirty="0">
                <a:solidFill>
                  <a:schemeClr val="tx1"/>
                </a:solidFill>
              </a:rPr>
              <a:t>жилых помещений </a:t>
            </a:r>
            <a:r>
              <a:rPr lang="ru-RU" sz="1800" b="0" dirty="0">
                <a:solidFill>
                  <a:schemeClr val="tx1"/>
                </a:solidFill>
              </a:rPr>
              <a:t>(письмо Минфина России от </a:t>
            </a:r>
            <a:r>
              <a:rPr lang="ru-RU" sz="1800" b="0" dirty="0" smtClean="0">
                <a:solidFill>
                  <a:schemeClr val="tx1"/>
                </a:solidFill>
              </a:rPr>
              <a:t>27.03.2020 </a:t>
            </a:r>
            <a:r>
              <a:rPr lang="ru-RU" sz="1800" b="0" dirty="0">
                <a:solidFill>
                  <a:schemeClr val="tx1"/>
                </a:solidFill>
              </a:rPr>
              <a:t>N 03-11-11/24601);</a:t>
            </a:r>
          </a:p>
          <a:p>
            <a:r>
              <a:rPr lang="ru-RU" sz="1800" dirty="0">
                <a:solidFill>
                  <a:schemeClr val="tx1"/>
                </a:solidFill>
              </a:rPr>
              <a:t>- </a:t>
            </a:r>
            <a:r>
              <a:rPr lang="ru-RU" sz="1800" dirty="0" smtClean="0">
                <a:solidFill>
                  <a:schemeClr val="tx1"/>
                </a:solidFill>
              </a:rPr>
              <a:t>услуг </a:t>
            </a:r>
            <a:r>
              <a:rPr lang="ru-RU" sz="1800" dirty="0">
                <a:solidFill>
                  <a:schemeClr val="tx1"/>
                </a:solidFill>
              </a:rPr>
              <a:t>психолога </a:t>
            </a:r>
            <a:r>
              <a:rPr lang="ru-RU" sz="1800" b="0" dirty="0">
                <a:solidFill>
                  <a:schemeClr val="tx1"/>
                </a:solidFill>
              </a:rPr>
              <a:t>(письмо Минфина России от </a:t>
            </a:r>
            <a:r>
              <a:rPr lang="ru-RU" sz="1800" b="0" dirty="0" smtClean="0">
                <a:solidFill>
                  <a:schemeClr val="tx1"/>
                </a:solidFill>
              </a:rPr>
              <a:t>27.03.2020 </a:t>
            </a:r>
            <a:r>
              <a:rPr lang="ru-RU" sz="1800" b="0" dirty="0">
                <a:solidFill>
                  <a:schemeClr val="tx1"/>
                </a:solidFill>
              </a:rPr>
              <a:t>N 03-11-11/24384);</a:t>
            </a:r>
          </a:p>
          <a:p>
            <a:r>
              <a:rPr lang="ru-RU" sz="1800" dirty="0">
                <a:solidFill>
                  <a:schemeClr val="tx1"/>
                </a:solidFill>
              </a:rPr>
              <a:t>- </a:t>
            </a:r>
            <a:r>
              <a:rPr lang="ru-RU" sz="1800" dirty="0" smtClean="0">
                <a:solidFill>
                  <a:schemeClr val="tx1"/>
                </a:solidFill>
              </a:rPr>
              <a:t>услуг </a:t>
            </a:r>
            <a:r>
              <a:rPr lang="ru-RU" sz="1800" dirty="0">
                <a:solidFill>
                  <a:schemeClr val="tx1"/>
                </a:solidFill>
              </a:rPr>
              <a:t>по отчуждению (приобретению) объектов недвижимости </a:t>
            </a:r>
            <a:r>
              <a:rPr lang="ru-RU" sz="1800" b="0" dirty="0">
                <a:solidFill>
                  <a:schemeClr val="tx1"/>
                </a:solidFill>
              </a:rPr>
              <a:t>(письмо Минфина России от 22.07.2019 N 03-11-11/54306);</a:t>
            </a:r>
          </a:p>
          <a:p>
            <a:r>
              <a:rPr lang="ru-RU" sz="1800" dirty="0">
                <a:solidFill>
                  <a:schemeClr val="tx1"/>
                </a:solidFill>
              </a:rPr>
              <a:t>- </a:t>
            </a:r>
            <a:r>
              <a:rPr lang="ru-RU" sz="1800" dirty="0" smtClean="0">
                <a:solidFill>
                  <a:schemeClr val="tx1"/>
                </a:solidFill>
              </a:rPr>
              <a:t>услуги </a:t>
            </a:r>
            <a:r>
              <a:rPr lang="ru-RU" sz="1800" dirty="0">
                <a:solidFill>
                  <a:schemeClr val="tx1"/>
                </a:solidFill>
              </a:rPr>
              <a:t>в сфере маркетинга ЮЛ по гражданско-правовым договорам</a:t>
            </a:r>
            <a:r>
              <a:rPr lang="ru-RU" sz="1800" b="0" dirty="0">
                <a:solidFill>
                  <a:schemeClr val="tx1"/>
                </a:solidFill>
              </a:rPr>
              <a:t> (письмо Минфина России от 06.08.2019 N 03-11-11/59063</a:t>
            </a:r>
            <a:r>
              <a:rPr lang="ru-RU" sz="1800" b="0" dirty="0" smtClean="0">
                <a:solidFill>
                  <a:schemeClr val="tx1"/>
                </a:solidFill>
              </a:rPr>
              <a:t>);</a:t>
            </a:r>
            <a:endParaRPr lang="ru-RU" sz="1800" b="0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</a:rPr>
              <a:t>- </a:t>
            </a:r>
            <a:r>
              <a:rPr lang="ru-RU" sz="1800" dirty="0" smtClean="0">
                <a:solidFill>
                  <a:schemeClr val="tx1"/>
                </a:solidFill>
              </a:rPr>
              <a:t>услуги </a:t>
            </a:r>
            <a:r>
              <a:rPr lang="ru-RU" sz="1800" dirty="0">
                <a:solidFill>
                  <a:schemeClr val="tx1"/>
                </a:solidFill>
              </a:rPr>
              <a:t>в области фотографии</a:t>
            </a:r>
            <a:r>
              <a:rPr lang="ru-RU" sz="1800" b="0" dirty="0">
                <a:solidFill>
                  <a:schemeClr val="tx1"/>
                </a:solidFill>
              </a:rPr>
              <a:t> (письмо Минфина России от </a:t>
            </a:r>
            <a:r>
              <a:rPr lang="ru-RU" sz="1800" b="0" dirty="0" smtClean="0">
                <a:solidFill>
                  <a:schemeClr val="tx1"/>
                </a:solidFill>
              </a:rPr>
              <a:t>22.03.2019 N </a:t>
            </a:r>
            <a:r>
              <a:rPr lang="ru-RU" sz="1800" b="0" dirty="0">
                <a:solidFill>
                  <a:schemeClr val="tx1"/>
                </a:solidFill>
              </a:rPr>
              <a:t>03-11-11/19609</a:t>
            </a:r>
            <a:r>
              <a:rPr lang="ru-RU" sz="1800" b="0" dirty="0" smtClean="0">
                <a:solidFill>
                  <a:schemeClr val="tx1"/>
                </a:solidFill>
              </a:rPr>
              <a:t>);</a:t>
            </a:r>
            <a:endParaRPr lang="ru-RU" sz="1800" b="0" dirty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- ветеринарных </a:t>
            </a:r>
            <a:r>
              <a:rPr lang="ru-RU" sz="1800" dirty="0">
                <a:solidFill>
                  <a:schemeClr val="tx1"/>
                </a:solidFill>
              </a:rPr>
              <a:t>услуг физическим лицам;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услуги </a:t>
            </a:r>
            <a:r>
              <a:rPr lang="ru-RU" sz="1800" dirty="0" err="1">
                <a:solidFill>
                  <a:schemeClr val="tx1"/>
                </a:solidFill>
              </a:rPr>
              <a:t>шиномонтажа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b="0" i="1" dirty="0">
                <a:solidFill>
                  <a:schemeClr val="tx1"/>
                </a:solidFill>
              </a:rPr>
              <a:t>(следует учесть, что шины относятся к товарам, подлежащим маркировке (</a:t>
            </a:r>
            <a:r>
              <a:rPr lang="ru-RU" sz="1800" b="0" i="1" dirty="0">
                <a:solidFill>
                  <a:schemeClr val="tx1"/>
                </a:solidFill>
                <a:hlinkClick r:id="rId3"/>
              </a:rPr>
              <a:t>Перечень</a:t>
            </a:r>
            <a:r>
              <a:rPr lang="ru-RU" sz="1800" b="0" i="1" dirty="0">
                <a:solidFill>
                  <a:schemeClr val="tx1"/>
                </a:solidFill>
              </a:rPr>
              <a:t> отдельных товаров, подлежащих обязательной маркировке, утвержденный Распоряжением Правительства РФ от 28.04.2018 N 792-р).</a:t>
            </a:r>
            <a:r>
              <a:rPr lang="ru-RU" sz="1800" dirty="0">
                <a:solidFill>
                  <a:schemeClr val="tx1"/>
                </a:solidFill>
              </a:rPr>
              <a:t> Поэтому в рамках </a:t>
            </a:r>
            <a:r>
              <a:rPr lang="ru-RU" sz="1800" dirty="0" err="1">
                <a:solidFill>
                  <a:schemeClr val="tx1"/>
                </a:solidFill>
              </a:rPr>
              <a:t>НПД</a:t>
            </a:r>
            <a:r>
              <a:rPr lang="ru-RU" sz="1800" dirty="0">
                <a:solidFill>
                  <a:schemeClr val="tx1"/>
                </a:solidFill>
              </a:rPr>
              <a:t> возможны только услуги </a:t>
            </a:r>
            <a:r>
              <a:rPr lang="ru-RU" sz="1800" dirty="0" err="1">
                <a:solidFill>
                  <a:schemeClr val="tx1"/>
                </a:solidFill>
              </a:rPr>
              <a:t>шиномонтажа</a:t>
            </a:r>
            <a:r>
              <a:rPr lang="ru-RU" sz="1800" dirty="0">
                <a:solidFill>
                  <a:schemeClr val="tx1"/>
                </a:solidFill>
              </a:rPr>
              <a:t>, но не продажа шин</a:t>
            </a:r>
            <a:r>
              <a:rPr lang="ru-RU" sz="1800" dirty="0" smtClean="0">
                <a:solidFill>
                  <a:schemeClr val="tx1"/>
                </a:solidFill>
              </a:rPr>
              <a:t>.;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услуг иностранным заказчикам </a:t>
            </a:r>
            <a:r>
              <a:rPr lang="ru-RU" sz="1800" b="0" dirty="0" smtClean="0">
                <a:solidFill>
                  <a:schemeClr val="tx1"/>
                </a:solidFill>
              </a:rPr>
              <a:t>(письмо Минфина России от 05.09.2019 №03-11-11/68560)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897232" y="670389"/>
            <a:ext cx="7638950" cy="117966"/>
          </a:xfrm>
          <a:prstGeom prst="rect">
            <a:avLst/>
          </a:prstGeom>
        </p:spPr>
      </p:pic>
      <p:sp>
        <p:nvSpPr>
          <p:cNvPr id="8" name="Заголовок 4"/>
          <p:cNvSpPr txBox="1">
            <a:spLocks/>
          </p:cNvSpPr>
          <p:nvPr/>
        </p:nvSpPr>
        <p:spPr>
          <a:xfrm>
            <a:off x="762002" y="182703"/>
            <a:ext cx="7761967" cy="474620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4991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052736"/>
            <a:ext cx="8241461" cy="547260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НПД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>
                <a:solidFill>
                  <a:schemeClr val="tx1"/>
                </a:solidFill>
              </a:rPr>
              <a:t>возможно при </a:t>
            </a:r>
            <a:r>
              <a:rPr lang="ru-RU" sz="3200" u="sng" dirty="0" smtClean="0">
                <a:solidFill>
                  <a:schemeClr val="tx1"/>
                </a:solidFill>
              </a:rPr>
              <a:t>соблюдении ограничений, </a:t>
            </a:r>
            <a:r>
              <a:rPr lang="ru-RU" sz="3200" u="sng" dirty="0">
                <a:solidFill>
                  <a:schemeClr val="tx1"/>
                </a:solidFill>
              </a:rPr>
              <a:t>установленных ФЗ №422 от 27.11.2018,  в том числе при оказании следующих услуг:</a:t>
            </a:r>
          </a:p>
          <a:p>
            <a:pPr marL="767952" indent="-45720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услуги </a:t>
            </a:r>
            <a:r>
              <a:rPr lang="ru-RU" dirty="0">
                <a:solidFill>
                  <a:schemeClr val="tx1"/>
                </a:solidFill>
              </a:rPr>
              <a:t>юридического характера, </a:t>
            </a:r>
            <a:r>
              <a:rPr lang="ru-RU" b="0" dirty="0" smtClean="0">
                <a:solidFill>
                  <a:schemeClr val="tx1"/>
                </a:solidFill>
              </a:rPr>
              <a:t>(</a:t>
            </a:r>
            <a:r>
              <a:rPr lang="ru-RU" b="0" dirty="0">
                <a:solidFill>
                  <a:schemeClr val="tx1"/>
                </a:solidFill>
              </a:rPr>
              <a:t>письмо Минфина России от 24 марта 2020 г. N 03-11-11/22802</a:t>
            </a:r>
            <a:r>
              <a:rPr lang="ru-RU" b="0" dirty="0" smtClean="0">
                <a:solidFill>
                  <a:schemeClr val="tx1"/>
                </a:solidFill>
              </a:rPr>
              <a:t>);</a:t>
            </a:r>
          </a:p>
          <a:p>
            <a:pPr marL="767952" indent="-457200">
              <a:buFontTx/>
              <a:buChar char="-"/>
            </a:pPr>
            <a:endParaRPr lang="ru-RU" b="0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- услуги в области проведения негосударственной экспертизы проектной документации и (или) результатов инженерных изысканий </a:t>
            </a:r>
            <a:r>
              <a:rPr lang="ru-RU" b="0" dirty="0" smtClean="0">
                <a:solidFill>
                  <a:schemeClr val="tx1"/>
                </a:solidFill>
              </a:rPr>
              <a:t>(</a:t>
            </a:r>
            <a:r>
              <a:rPr lang="ru-RU" b="0" dirty="0">
                <a:solidFill>
                  <a:schemeClr val="tx1"/>
                </a:solidFill>
              </a:rPr>
              <a:t>письмо Минфина России от 26 марта 2020 </a:t>
            </a:r>
            <a:r>
              <a:rPr lang="ru-RU" b="0" dirty="0" smtClean="0">
                <a:solidFill>
                  <a:schemeClr val="tx1"/>
                </a:solidFill>
              </a:rPr>
              <a:t>г</a:t>
            </a:r>
            <a:r>
              <a:rPr lang="ru-RU" b="0" dirty="0">
                <a:solidFill>
                  <a:schemeClr val="tx1"/>
                </a:solidFill>
              </a:rPr>
              <a:t>. N 03-11-11/24001</a:t>
            </a:r>
            <a:r>
              <a:rPr lang="ru-RU" b="0" dirty="0" smtClean="0">
                <a:solidFill>
                  <a:schemeClr val="tx1"/>
                </a:solidFill>
              </a:rPr>
              <a:t>).</a:t>
            </a:r>
          </a:p>
          <a:p>
            <a:endParaRPr lang="ru-RU" b="0" dirty="0">
              <a:solidFill>
                <a:schemeClr val="tx1"/>
              </a:solidFill>
            </a:endParaRPr>
          </a:p>
          <a:p>
            <a:endParaRPr lang="ru-RU" b="0" dirty="0" smtClean="0">
              <a:solidFill>
                <a:schemeClr val="tx1"/>
              </a:solidFill>
            </a:endParaRPr>
          </a:p>
          <a:p>
            <a:pPr algn="just"/>
            <a:r>
              <a:rPr lang="ru-RU" b="0" i="1" dirty="0" smtClean="0">
                <a:solidFill>
                  <a:schemeClr val="tx1"/>
                </a:solidFill>
              </a:rPr>
              <a:t>* </a:t>
            </a:r>
            <a:r>
              <a:rPr lang="ru-RU" b="0" i="1" dirty="0">
                <a:solidFill>
                  <a:schemeClr val="tx1"/>
                </a:solidFill>
              </a:rPr>
              <a:t>за исключением случаев оказания (выполнения) </a:t>
            </a:r>
            <a:r>
              <a:rPr lang="ru-RU" b="0" i="1" dirty="0" err="1" smtClean="0">
                <a:solidFill>
                  <a:schemeClr val="tx1"/>
                </a:solidFill>
              </a:rPr>
              <a:t>самозанятыми</a:t>
            </a:r>
            <a:r>
              <a:rPr lang="ru-RU" b="0" i="1" dirty="0" smtClean="0">
                <a:solidFill>
                  <a:schemeClr val="tx1"/>
                </a:solidFill>
              </a:rPr>
              <a:t> </a:t>
            </a:r>
            <a:r>
              <a:rPr lang="ru-RU" b="0" i="1" dirty="0">
                <a:solidFill>
                  <a:schemeClr val="tx1"/>
                </a:solidFill>
              </a:rPr>
              <a:t>услуг (работ) по гражданско-правовым договорам при условии, что заказчиками услуг (работ) выступают работодатели </a:t>
            </a:r>
            <a:r>
              <a:rPr lang="ru-RU" b="0" i="1" dirty="0" err="1" smtClean="0">
                <a:solidFill>
                  <a:schemeClr val="tx1"/>
                </a:solidFill>
              </a:rPr>
              <a:t>самозанятых</a:t>
            </a:r>
            <a:r>
              <a:rPr lang="ru-RU" b="0" i="1" dirty="0" smtClean="0">
                <a:solidFill>
                  <a:schemeClr val="tx1"/>
                </a:solidFill>
              </a:rPr>
              <a:t> или </a:t>
            </a:r>
            <a:r>
              <a:rPr lang="ru-RU" b="0" i="1" dirty="0">
                <a:solidFill>
                  <a:schemeClr val="tx1"/>
                </a:solidFill>
              </a:rPr>
              <a:t>лица, бывшие их работодателями менее двух лет назад</a:t>
            </a:r>
            <a:r>
              <a:rPr lang="ru-RU" b="0" i="1" dirty="0" smtClean="0">
                <a:solidFill>
                  <a:schemeClr val="tx1"/>
                </a:solidFill>
              </a:rPr>
              <a:t>.</a:t>
            </a:r>
            <a:endParaRPr lang="ru-RU" b="0" i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761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897232" y="670389"/>
            <a:ext cx="7638950" cy="1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85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53373"/>
            <a:ext cx="7963815" cy="480787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Вопрос: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Если физическое лицо предоставляет услуги по ремонту, в том числе с заменой запчастей, а также продаёт расходные материалы, может ли оно стать 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самозанятым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ru-RU" sz="64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Ответ: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В законе 422-ФЗ написано, что лица, осуществляющие перепродажу товаров, не вправе применять специальный налоговый режим «Налог на профессиональный доход». Это значит, что доход, полученный от продажи расходных материалов, а также доход от продажи сопутствующих товаров не собственного производства не подпадает под эксперимент. Вместе с тем, доход от оказания услуг, в составе которых неотделимо присутствует стоимость расходных материалов или сопутствующих товаров, подпадает под 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эксперимент (пункт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2 статья 6 Федерального закона от 27.11.2018 № 422-ФЗ)</a:t>
            </a:r>
          </a:p>
          <a:p>
            <a:r>
              <a:rPr lang="ru-RU" sz="6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 </a:t>
            </a:r>
            <a:endParaRPr lang="en-US" sz="64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endParaRPr lang="ru-RU" sz="6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Вопрос: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Что признается местом ведения деятельности </a:t>
            </a:r>
            <a:r>
              <a:rPr lang="ru-RU" sz="6400" b="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самозанятого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налогоплательщика?</a:t>
            </a:r>
          </a:p>
          <a:p>
            <a:pPr algn="just"/>
            <a:endParaRPr lang="ru-RU" sz="64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r>
              <a:rPr lang="ru-RU" sz="6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Ответ</a:t>
            </a:r>
            <a:r>
              <a:rPr lang="ru-RU" sz="6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: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Место ведения деятельности 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самозанятого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- это место нахождения налогоплательщика при осуществлении деятельности.  </a:t>
            </a:r>
          </a:p>
          <a:p>
            <a:pPr algn="just"/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Однако если деятельность ведется дистанционно, то есть без непосредственного контакта с покупателем (заказчиком), в том числе, через «Интернет», то место ведения указанной деятельности может определяться по выбору 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самозанятого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: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либо по месту нахождения 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самозанятого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ru-RU" sz="6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либо по месту нахождения покупателя (заказчика).( 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письма Минфина России от 29.05.2019 №03-11-11/38994, от 03.12.2019 №03-11-11/93715, 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ФНС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России от 18.11.2019 №</a:t>
            </a:r>
            <a:r>
              <a:rPr lang="ru-RU" sz="6400" b="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СД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-4-3/23424</a:t>
            </a:r>
            <a:r>
              <a:rPr lang="en-US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@</a:t>
            </a:r>
            <a:r>
              <a:rPr lang="ru-RU" sz="6400" b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)</a:t>
            </a:r>
            <a:endParaRPr lang="ru-RU" sz="64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endParaRPr lang="ru-RU" sz="6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761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897232" y="670389"/>
            <a:ext cx="7638950" cy="1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21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871265"/>
            <a:ext cx="8193335" cy="556486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Вопрос: </a:t>
            </a:r>
            <a:r>
              <a:rPr lang="ru-RU" b="0" dirty="0">
                <a:solidFill>
                  <a:schemeClr val="tx1"/>
                </a:solidFill>
              </a:rPr>
              <a:t>Облагаются ли налогом </a:t>
            </a:r>
            <a:r>
              <a:rPr lang="ru-RU" b="0" dirty="0" err="1" smtClean="0">
                <a:solidFill>
                  <a:schemeClr val="tx1"/>
                </a:solidFill>
              </a:rPr>
              <a:t>НПД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>
                <a:solidFill>
                  <a:schemeClr val="tx1"/>
                </a:solidFill>
              </a:rPr>
              <a:t>суммы, полученные от покупателей (заказчиков), находящихся в других субъектах, не участвующих в эксперименте по установлению специального налогового режима?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Ответ: </a:t>
            </a:r>
            <a:r>
              <a:rPr lang="ru-RU" b="0" dirty="0">
                <a:solidFill>
                  <a:schemeClr val="tx1"/>
                </a:solidFill>
              </a:rPr>
              <a:t>Если </a:t>
            </a:r>
            <a:r>
              <a:rPr lang="ru-RU" b="0" dirty="0" err="1" smtClean="0">
                <a:solidFill>
                  <a:schemeClr val="tx1"/>
                </a:solidFill>
              </a:rPr>
              <a:t>самозанятый</a:t>
            </a:r>
            <a:r>
              <a:rPr lang="ru-RU" b="0" dirty="0" smtClean="0">
                <a:solidFill>
                  <a:schemeClr val="tx1"/>
                </a:solidFill>
              </a:rPr>
              <a:t> осуществляет </a:t>
            </a:r>
            <a:r>
              <a:rPr lang="ru-RU" b="0" dirty="0">
                <a:solidFill>
                  <a:schemeClr val="tx1"/>
                </a:solidFill>
              </a:rPr>
              <a:t>деятельность на территории любого из субъектов Российской Федерации, включенных в эксперимент, то доход, полученный им при осуществления данной деятельности от покупателей (заказчиков), находящихся в других субъектах, не участвующих в эксперименте, подлежит налогообложению налогом на </a:t>
            </a:r>
            <a:r>
              <a:rPr lang="ru-RU" b="0" dirty="0" err="1" smtClean="0">
                <a:solidFill>
                  <a:schemeClr val="tx1"/>
                </a:solidFill>
              </a:rPr>
              <a:t>НПД</a:t>
            </a:r>
            <a:r>
              <a:rPr lang="ru-RU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b="0" dirty="0" smtClean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Вопрос: </a:t>
            </a:r>
            <a:r>
              <a:rPr lang="ru-RU" b="0" dirty="0">
                <a:solidFill>
                  <a:schemeClr val="tx1"/>
                </a:solidFill>
              </a:rPr>
              <a:t>При оказании услуг по перевозке пассажиров денежные средства поступают на счет </a:t>
            </a:r>
            <a:r>
              <a:rPr lang="ru-RU" b="0" dirty="0" smtClean="0">
                <a:solidFill>
                  <a:schemeClr val="tx1"/>
                </a:solidFill>
              </a:rPr>
              <a:t>ЮЛ, </a:t>
            </a:r>
            <a:r>
              <a:rPr lang="ru-RU" b="0" dirty="0">
                <a:solidFill>
                  <a:schemeClr val="tx1"/>
                </a:solidFill>
              </a:rPr>
              <a:t>затем </a:t>
            </a:r>
            <a:r>
              <a:rPr lang="ru-RU" b="0" dirty="0" smtClean="0">
                <a:solidFill>
                  <a:schemeClr val="tx1"/>
                </a:solidFill>
              </a:rPr>
              <a:t>ЮЛ </a:t>
            </a:r>
            <a:r>
              <a:rPr lang="ru-RU" b="0" dirty="0">
                <a:solidFill>
                  <a:schemeClr val="tx1"/>
                </a:solidFill>
              </a:rPr>
              <a:t>перечисляет часть средств </a:t>
            </a:r>
            <a:r>
              <a:rPr lang="ru-RU" b="0" dirty="0" err="1">
                <a:solidFill>
                  <a:schemeClr val="tx1"/>
                </a:solidFill>
              </a:rPr>
              <a:t>самозанятому</a:t>
            </a:r>
            <a:r>
              <a:rPr lang="ru-RU" b="0" dirty="0">
                <a:solidFill>
                  <a:schemeClr val="tx1"/>
                </a:solidFill>
              </a:rPr>
              <a:t>, оказавшему данную услугу. Как в этой ситуации исчисляется налог на </a:t>
            </a:r>
            <a:r>
              <a:rPr lang="ru-RU" b="0" dirty="0" err="1" smtClean="0">
                <a:solidFill>
                  <a:schemeClr val="tx1"/>
                </a:solidFill>
              </a:rPr>
              <a:t>НПД</a:t>
            </a:r>
            <a:r>
              <a:rPr lang="ru-RU" b="0" dirty="0" smtClean="0">
                <a:solidFill>
                  <a:schemeClr val="tx1"/>
                </a:solidFill>
              </a:rPr>
              <a:t>?</a:t>
            </a:r>
            <a:endParaRPr lang="ru-RU" b="0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Ответ: </a:t>
            </a:r>
            <a:r>
              <a:rPr lang="ru-RU" b="0" dirty="0">
                <a:solidFill>
                  <a:schemeClr val="tx1"/>
                </a:solidFill>
              </a:rPr>
              <a:t>В случае если доходы от оказания услуг по перевозке пассажиров получены от </a:t>
            </a:r>
            <a:r>
              <a:rPr lang="ru-RU" b="0" dirty="0" err="1" smtClean="0">
                <a:solidFill>
                  <a:schemeClr val="tx1"/>
                </a:solidFill>
              </a:rPr>
              <a:t>ФЛ</a:t>
            </a:r>
            <a:r>
              <a:rPr lang="ru-RU" b="0" dirty="0" smtClean="0">
                <a:solidFill>
                  <a:schemeClr val="tx1"/>
                </a:solidFill>
              </a:rPr>
              <a:t>, </a:t>
            </a:r>
            <a:r>
              <a:rPr lang="ru-RU" b="0" dirty="0">
                <a:solidFill>
                  <a:schemeClr val="tx1"/>
                </a:solidFill>
              </a:rPr>
              <a:t>доход облагается по ставке 4 %, а если от </a:t>
            </a:r>
            <a:r>
              <a:rPr lang="ru-RU" b="0" dirty="0" smtClean="0">
                <a:solidFill>
                  <a:schemeClr val="tx1"/>
                </a:solidFill>
              </a:rPr>
              <a:t>ЮЛ или ИП, </a:t>
            </a:r>
            <a:r>
              <a:rPr lang="ru-RU" b="0" dirty="0">
                <a:solidFill>
                  <a:schemeClr val="tx1"/>
                </a:solidFill>
              </a:rPr>
              <a:t>то по ставке 6 </a:t>
            </a:r>
            <a:r>
              <a:rPr lang="ru-RU" b="0" dirty="0" smtClean="0">
                <a:solidFill>
                  <a:schemeClr val="tx1"/>
                </a:solidFill>
              </a:rPr>
              <a:t>% (</a:t>
            </a:r>
            <a:r>
              <a:rPr lang="ru-RU" b="0" dirty="0" err="1" smtClean="0">
                <a:solidFill>
                  <a:schemeClr val="tx1"/>
                </a:solidFill>
              </a:rPr>
              <a:t>ч.2</a:t>
            </a:r>
            <a:r>
              <a:rPr lang="ru-RU" b="0" dirty="0" smtClean="0">
                <a:solidFill>
                  <a:schemeClr val="tx1"/>
                </a:solidFill>
              </a:rPr>
              <a:t> ст. </a:t>
            </a:r>
            <a:r>
              <a:rPr lang="ru-RU" b="0" dirty="0">
                <a:solidFill>
                  <a:schemeClr val="tx1"/>
                </a:solidFill>
              </a:rPr>
              <a:t>10 № 422-ФЗ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>
                <a:solidFill>
                  <a:schemeClr val="tx1"/>
                </a:solidFill>
              </a:rPr>
              <a:t>от </a:t>
            </a:r>
            <a:r>
              <a:rPr lang="ru-RU" b="0" dirty="0" smtClean="0">
                <a:solidFill>
                  <a:schemeClr val="tx1"/>
                </a:solidFill>
              </a:rPr>
              <a:t>27.11.2018)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7612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897232" y="670389"/>
            <a:ext cx="7638950" cy="1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798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61225" y="1856790"/>
            <a:ext cx="8324083" cy="43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2200" dirty="0">
                <a:solidFill>
                  <a:srgbClr val="FF0000"/>
                </a:solidFill>
              </a:rPr>
              <a:t>Совмещать</a:t>
            </a:r>
            <a:r>
              <a:rPr lang="ru-RU" sz="2000" b="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НПД</a:t>
            </a:r>
            <a:r>
              <a:rPr lang="ru-RU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ru-RU" sz="24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0" dirty="0" smtClean="0">
                <a:solidFill>
                  <a:schemeClr val="tx1"/>
                </a:solidFill>
              </a:rPr>
              <a:t>с </a:t>
            </a:r>
            <a:r>
              <a:rPr lang="ru-RU" sz="2000" b="0" dirty="0" err="1">
                <a:solidFill>
                  <a:schemeClr val="tx1"/>
                </a:solidFill>
              </a:rPr>
              <a:t>УСН</a:t>
            </a:r>
            <a:r>
              <a:rPr lang="ru-RU" sz="2000" b="0" dirty="0">
                <a:solidFill>
                  <a:schemeClr val="tx1"/>
                </a:solidFill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или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>
                <a:solidFill>
                  <a:schemeClr val="tx1"/>
                </a:solidFill>
              </a:rPr>
              <a:t>ПСН</a:t>
            </a:r>
            <a:r>
              <a:rPr lang="ru-RU" sz="2000" b="0" dirty="0">
                <a:solidFill>
                  <a:schemeClr val="tx1"/>
                </a:solidFill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или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>
                <a:solidFill>
                  <a:schemeClr val="tx1"/>
                </a:solidFill>
              </a:rPr>
              <a:t>ЕНВД</a:t>
            </a:r>
            <a:r>
              <a:rPr lang="ru-RU" sz="2000" b="0" dirty="0">
                <a:solidFill>
                  <a:schemeClr val="tx1"/>
                </a:solidFill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или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ОСНО</a:t>
            </a:r>
            <a:r>
              <a:rPr lang="ru-RU" sz="2000" b="0" dirty="0" smtClean="0">
                <a:solidFill>
                  <a:schemeClr val="tx1"/>
                </a:solidFill>
              </a:rPr>
              <a:t> (</a:t>
            </a:r>
            <a:r>
              <a:rPr lang="ru-RU" sz="2000" b="0" dirty="0" err="1" smtClean="0">
                <a:solidFill>
                  <a:schemeClr val="tx1"/>
                </a:solidFill>
              </a:rPr>
              <a:t>НДФЛ</a:t>
            </a:r>
            <a:r>
              <a:rPr lang="ru-RU" sz="2000" b="0" dirty="0" smtClean="0">
                <a:solidFill>
                  <a:schemeClr val="tx1"/>
                </a:solidFill>
              </a:rPr>
              <a:t>) </a:t>
            </a:r>
          </a:p>
          <a:p>
            <a:pPr algn="ctr"/>
            <a:r>
              <a:rPr lang="ru-RU" sz="2200" dirty="0" smtClean="0">
                <a:solidFill>
                  <a:srgbClr val="FF0000"/>
                </a:solidFill>
              </a:rPr>
              <a:t>НЕЛЬЗЯ</a:t>
            </a:r>
            <a:r>
              <a:rPr lang="ru-RU" sz="2200" dirty="0">
                <a:solidFill>
                  <a:srgbClr val="FF0000"/>
                </a:solidFill>
              </a:rPr>
              <a:t>!!!!</a:t>
            </a:r>
          </a:p>
          <a:p>
            <a:pPr algn="ctr"/>
            <a:endParaRPr lang="ru-RU" sz="1600" u="sng" dirty="0" smtClean="0"/>
          </a:p>
          <a:p>
            <a:pPr algn="ctr"/>
            <a:endParaRPr lang="ru-RU" sz="1600" u="sng" dirty="0" smtClean="0"/>
          </a:p>
          <a:p>
            <a:pPr algn="ctr"/>
            <a:r>
              <a:rPr lang="ru-RU" sz="1600" u="sng" dirty="0" smtClean="0">
                <a:solidFill>
                  <a:srgbClr val="FF0000"/>
                </a:solidFill>
              </a:rPr>
              <a:t>Предельный </a:t>
            </a:r>
            <a:r>
              <a:rPr lang="ru-RU" sz="1600" u="sng" dirty="0">
                <a:solidFill>
                  <a:srgbClr val="FF0000"/>
                </a:solidFill>
              </a:rPr>
              <a:t>доход </a:t>
            </a:r>
            <a:r>
              <a:rPr lang="ru-RU" sz="1600" u="sng" dirty="0" err="1" smtClean="0">
                <a:solidFill>
                  <a:schemeClr val="tx1"/>
                </a:solidFill>
              </a:rPr>
              <a:t>самозанятого</a:t>
            </a:r>
            <a:r>
              <a:rPr lang="ru-RU" sz="1600" u="sng" dirty="0" smtClean="0">
                <a:solidFill>
                  <a:schemeClr val="tx1"/>
                </a:solidFill>
              </a:rPr>
              <a:t> </a:t>
            </a:r>
            <a:r>
              <a:rPr lang="ru-RU" sz="1600" u="sng" dirty="0">
                <a:solidFill>
                  <a:schemeClr val="tx1"/>
                </a:solidFill>
              </a:rPr>
              <a:t>за календарный год, в целях применения </a:t>
            </a:r>
            <a:r>
              <a:rPr lang="ru-RU" sz="1600" u="sng" dirty="0" err="1">
                <a:solidFill>
                  <a:schemeClr val="tx1"/>
                </a:solidFill>
              </a:rPr>
              <a:t>НПД</a:t>
            </a:r>
            <a:r>
              <a:rPr lang="ru-RU" sz="1600" u="sng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</a:rPr>
              <a:t>2 400 000 руб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1600" b="0" dirty="0" smtClean="0"/>
          </a:p>
          <a:p>
            <a:pPr algn="ctr"/>
            <a:r>
              <a:rPr lang="ru-RU" sz="1600" b="0" dirty="0"/>
              <a:t> </a:t>
            </a:r>
            <a:endParaRPr lang="ru-RU" sz="1600" b="0" dirty="0" smtClean="0"/>
          </a:p>
          <a:p>
            <a:pPr algn="ctr"/>
            <a:r>
              <a:rPr lang="ru-RU" sz="1600" b="0" dirty="0"/>
              <a:t> </a:t>
            </a:r>
            <a:r>
              <a:rPr lang="ru-RU" sz="2000" u="sng" dirty="0">
                <a:solidFill>
                  <a:schemeClr val="tx1"/>
                </a:solidFill>
              </a:rPr>
              <a:t>Налоговая </a:t>
            </a:r>
            <a:r>
              <a:rPr lang="ru-RU" sz="2000" u="sng" dirty="0" smtClean="0">
                <a:solidFill>
                  <a:schemeClr val="tx1"/>
                </a:solidFill>
              </a:rPr>
              <a:t>ставка: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- </a:t>
            </a:r>
            <a:r>
              <a:rPr lang="ru-RU" sz="2000" dirty="0" smtClean="0">
                <a:solidFill>
                  <a:srgbClr val="FF0000"/>
                </a:solidFill>
              </a:rPr>
              <a:t>4</a:t>
            </a:r>
            <a:r>
              <a:rPr lang="ru-RU" sz="2000" dirty="0">
                <a:solidFill>
                  <a:srgbClr val="FF0000"/>
                </a:solidFill>
              </a:rPr>
              <a:t>%, </a:t>
            </a:r>
            <a:r>
              <a:rPr lang="ru-RU" sz="1600" b="0" dirty="0">
                <a:solidFill>
                  <a:schemeClr val="tx1"/>
                </a:solidFill>
              </a:rPr>
              <a:t>если реализация осуществляется </a:t>
            </a:r>
            <a:r>
              <a:rPr lang="ru-RU" sz="2000" dirty="0" err="1" smtClean="0">
                <a:solidFill>
                  <a:srgbClr val="FF0000"/>
                </a:solidFill>
              </a:rPr>
              <a:t>ФЛ</a:t>
            </a:r>
            <a:r>
              <a:rPr lang="ru-RU" sz="1600" b="0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-</a:t>
            </a:r>
            <a:r>
              <a:rPr lang="ru-RU" sz="2000" dirty="0" smtClean="0">
                <a:solidFill>
                  <a:srgbClr val="FF0000"/>
                </a:solidFill>
              </a:rPr>
              <a:t> 6</a:t>
            </a:r>
            <a:r>
              <a:rPr lang="ru-RU" sz="2000" dirty="0">
                <a:solidFill>
                  <a:srgbClr val="FF0000"/>
                </a:solidFill>
              </a:rPr>
              <a:t>%, </a:t>
            </a:r>
            <a:r>
              <a:rPr lang="ru-RU" sz="1600" b="0" dirty="0">
                <a:solidFill>
                  <a:schemeClr val="tx1"/>
                </a:solidFill>
              </a:rPr>
              <a:t>если реализация осуществляется </a:t>
            </a:r>
            <a:r>
              <a:rPr lang="ru-RU" sz="2000" dirty="0">
                <a:solidFill>
                  <a:srgbClr val="FF0000"/>
                </a:solidFill>
              </a:rPr>
              <a:t>ИП</a:t>
            </a:r>
            <a:r>
              <a:rPr lang="ru-RU" sz="1600" b="0" dirty="0"/>
              <a:t> </a:t>
            </a:r>
            <a:r>
              <a:rPr lang="ru-RU" sz="1600" b="0" dirty="0">
                <a:solidFill>
                  <a:schemeClr val="tx1"/>
                </a:solidFill>
              </a:rPr>
              <a:t>и</a:t>
            </a:r>
            <a:r>
              <a:rPr lang="ru-RU" sz="1600" b="0" dirty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ЮЛ</a:t>
            </a:r>
          </a:p>
          <a:p>
            <a:pPr algn="ctr"/>
            <a:endParaRPr lang="ru-RU" sz="1600" u="sng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896325" y="1628800"/>
            <a:ext cx="7638950" cy="117966"/>
          </a:xfrm>
          <a:prstGeom prst="rect">
            <a:avLst/>
          </a:prstGeom>
        </p:spPr>
      </p:pic>
      <p:sp>
        <p:nvSpPr>
          <p:cNvPr id="9" name="Заголовок 4"/>
          <p:cNvSpPr txBox="1">
            <a:spLocks/>
          </p:cNvSpPr>
          <p:nvPr/>
        </p:nvSpPr>
        <p:spPr>
          <a:xfrm>
            <a:off x="628575" y="260648"/>
            <a:ext cx="7761967" cy="1213284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ru-RU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r>
              <a:rPr lang="ru-RU" sz="1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600" b="0" dirty="0" smtClean="0">
                <a:solidFill>
                  <a:schemeClr val="tx1"/>
                </a:solidFill>
              </a:rPr>
              <a:t>Федеральный закон от 27.11.2018 </a:t>
            </a:r>
            <a:r>
              <a:rPr lang="ru-RU" sz="1600" b="0" dirty="0" smtClean="0">
                <a:solidFill>
                  <a:schemeClr val="tx1"/>
                </a:solidFill>
                <a:hlinkClick r:id="rId4"/>
              </a:rPr>
              <a:t>N 422-ФЗ</a:t>
            </a:r>
            <a:r>
              <a:rPr lang="ru-RU" sz="1600" b="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УР </a:t>
            </a:r>
            <a:r>
              <a:rPr lang="ru-RU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21.04.2020 №18-</a:t>
            </a:r>
            <a:r>
              <a:rPr lang="ru-RU" sz="28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РЗ</a:t>
            </a:r>
            <a:r>
              <a:rPr lang="ru-RU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01.07.2020</a:t>
            </a:r>
            <a:endParaRPr lang="ru-RU" sz="28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2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1520" y="944957"/>
            <a:ext cx="799288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</a:rPr>
              <a:t>Налоговый период: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календарный месяц</a:t>
            </a:r>
          </a:p>
          <a:p>
            <a:pPr algn="ctr"/>
            <a:endParaRPr lang="ru-RU" sz="1600" b="0" dirty="0" smtClean="0"/>
          </a:p>
          <a:p>
            <a:pPr algn="ctr"/>
            <a:r>
              <a:rPr lang="ru-RU" sz="1600" b="0" dirty="0">
                <a:solidFill>
                  <a:schemeClr val="tx1"/>
                </a:solidFill>
              </a:rPr>
              <a:t> </a:t>
            </a:r>
            <a:r>
              <a:rPr lang="ru-RU" sz="1600" u="sng" dirty="0">
                <a:solidFill>
                  <a:schemeClr val="tx1"/>
                </a:solidFill>
              </a:rPr>
              <a:t>Авансовые платежи: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НЕТ</a:t>
            </a:r>
          </a:p>
          <a:p>
            <a:pPr algn="ctr"/>
            <a:endParaRPr lang="ru-RU" sz="1600" b="0" dirty="0"/>
          </a:p>
          <a:p>
            <a:pPr algn="ctr"/>
            <a:r>
              <a:rPr lang="ru-RU" sz="1600" u="sng" dirty="0">
                <a:solidFill>
                  <a:schemeClr val="tx1"/>
                </a:solidFill>
              </a:rPr>
              <a:t>Налоговая отчетность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НЕТ</a:t>
            </a:r>
          </a:p>
          <a:p>
            <a:pPr algn="ctr"/>
            <a:endParaRPr lang="ru-RU" sz="1600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600" u="sng" dirty="0" smtClean="0">
                <a:solidFill>
                  <a:schemeClr val="tx1"/>
                </a:solidFill>
              </a:rPr>
              <a:t> </a:t>
            </a:r>
            <a:r>
              <a:rPr lang="ru-RU" sz="1600" u="sng" dirty="0">
                <a:solidFill>
                  <a:schemeClr val="tx1"/>
                </a:solidFill>
              </a:rPr>
              <a:t>Уплата </a:t>
            </a:r>
            <a:r>
              <a:rPr lang="ru-RU" sz="1600" u="sng" dirty="0" smtClean="0">
                <a:solidFill>
                  <a:schemeClr val="tx1"/>
                </a:solidFill>
              </a:rPr>
              <a:t>налога: </a:t>
            </a:r>
          </a:p>
          <a:p>
            <a:pPr algn="ctr"/>
            <a:r>
              <a:rPr lang="ru-RU" sz="1600" u="sng" dirty="0" smtClean="0">
                <a:solidFill>
                  <a:srgbClr val="FF0000"/>
                </a:solidFill>
              </a:rPr>
              <a:t>не </a:t>
            </a:r>
            <a:r>
              <a:rPr lang="ru-RU" sz="1600" u="sng" dirty="0">
                <a:solidFill>
                  <a:srgbClr val="FF0000"/>
                </a:solidFill>
              </a:rPr>
              <a:t>позднее 25-го числа </a:t>
            </a:r>
            <a:r>
              <a:rPr lang="ru-RU" sz="1600" u="sng" dirty="0" smtClean="0">
                <a:solidFill>
                  <a:srgbClr val="FF0000"/>
                </a:solidFill>
              </a:rPr>
              <a:t>месяца</a:t>
            </a:r>
            <a:r>
              <a:rPr lang="ru-RU" sz="1600" b="0" u="sng" dirty="0" smtClean="0"/>
              <a:t>, </a:t>
            </a:r>
            <a:r>
              <a:rPr lang="ru-RU" sz="1600" b="0" u="sng" dirty="0" smtClean="0">
                <a:solidFill>
                  <a:schemeClr val="tx1"/>
                </a:solidFill>
              </a:rPr>
              <a:t>следующего </a:t>
            </a:r>
            <a:r>
              <a:rPr lang="ru-RU" sz="1600" b="0" u="sng" dirty="0">
                <a:solidFill>
                  <a:schemeClr val="tx1"/>
                </a:solidFill>
              </a:rPr>
              <a:t>за истекшим налоговым </a:t>
            </a:r>
            <a:r>
              <a:rPr lang="ru-RU" sz="1600" b="0" u="sng" dirty="0" smtClean="0">
                <a:solidFill>
                  <a:schemeClr val="tx1"/>
                </a:solidFill>
              </a:rPr>
              <a:t>периодом:</a:t>
            </a:r>
          </a:p>
          <a:p>
            <a:pPr lvl="0" algn="ctr"/>
            <a:r>
              <a:rPr lang="ru-RU" sz="1600" dirty="0" smtClean="0">
                <a:solidFill>
                  <a:srgbClr val="00B050"/>
                </a:solidFill>
              </a:rPr>
              <a:t>Квитанция </a:t>
            </a:r>
            <a:r>
              <a:rPr lang="ru-RU" sz="2000" dirty="0" smtClean="0">
                <a:solidFill>
                  <a:srgbClr val="00B050"/>
                </a:solidFill>
              </a:rPr>
              <a:t>автоматически</a:t>
            </a:r>
            <a:r>
              <a:rPr lang="ru-RU" sz="1600" dirty="0" smtClean="0">
                <a:solidFill>
                  <a:srgbClr val="00B050"/>
                </a:solidFill>
              </a:rPr>
              <a:t> формируется налоговым органом и </a:t>
            </a:r>
            <a:r>
              <a:rPr lang="ru-RU" sz="2000" dirty="0" smtClean="0">
                <a:solidFill>
                  <a:srgbClr val="00B050"/>
                </a:solidFill>
              </a:rPr>
              <a:t>направляется</a:t>
            </a:r>
            <a:r>
              <a:rPr lang="ru-RU" sz="1600" dirty="0" smtClean="0">
                <a:solidFill>
                  <a:srgbClr val="00B050"/>
                </a:solidFill>
              </a:rPr>
              <a:t> в </a:t>
            </a:r>
            <a:r>
              <a:rPr lang="ru-RU" sz="2000" dirty="0" smtClean="0">
                <a:solidFill>
                  <a:srgbClr val="00B050"/>
                </a:solidFill>
              </a:rPr>
              <a:t>приложение «Мой налог»</a:t>
            </a:r>
          </a:p>
          <a:p>
            <a:pPr algn="ctr"/>
            <a:r>
              <a:rPr lang="ru-RU" sz="1600" dirty="0"/>
              <a:t>Если налог </a:t>
            </a:r>
            <a:r>
              <a:rPr lang="ru-RU" sz="1600" dirty="0">
                <a:solidFill>
                  <a:srgbClr val="00B050"/>
                </a:solidFill>
              </a:rPr>
              <a:t>меньше 100 руб</a:t>
            </a:r>
            <a:r>
              <a:rPr lang="ru-RU" sz="1600" dirty="0"/>
              <a:t>., то эта сумма добавится к сумме налога к уплате по итогам следующего месяца</a:t>
            </a:r>
            <a:r>
              <a:rPr lang="ru-RU" sz="1600" dirty="0" smtClean="0"/>
              <a:t>.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</a:rPr>
              <a:t>не позднее 12-го числа месяца</a:t>
            </a:r>
            <a:r>
              <a:rPr lang="ru-RU" sz="1600" dirty="0"/>
              <a:t>, следующего за истекшим месяцем, придет уведомление в приложении "Мой налог" с суммой налога и реквизитами для его уплаты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966584" y="746797"/>
            <a:ext cx="7638950" cy="117966"/>
          </a:xfrm>
          <a:prstGeom prst="rect">
            <a:avLst/>
          </a:prstGeom>
        </p:spPr>
      </p:pic>
      <p:sp>
        <p:nvSpPr>
          <p:cNvPr id="8" name="Заголовок 4"/>
          <p:cNvSpPr txBox="1">
            <a:spLocks/>
          </p:cNvSpPr>
          <p:nvPr/>
        </p:nvSpPr>
        <p:spPr>
          <a:xfrm>
            <a:off x="750515" y="161492"/>
            <a:ext cx="7761967" cy="536175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5603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7" y="810423"/>
            <a:ext cx="7320689" cy="5625703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u="sng" dirty="0" smtClean="0"/>
          </a:p>
          <a:p>
            <a:pPr algn="ctr"/>
            <a:r>
              <a:rPr lang="ru-RU" u="sng" dirty="0" smtClean="0">
                <a:solidFill>
                  <a:schemeClr val="tx1"/>
                </a:solidFill>
              </a:rPr>
              <a:t>Способы </a:t>
            </a:r>
            <a:r>
              <a:rPr lang="ru-RU" u="sng" dirty="0">
                <a:solidFill>
                  <a:srgbClr val="00B050"/>
                </a:solidFill>
              </a:rPr>
              <a:t>уплаты </a:t>
            </a:r>
            <a:r>
              <a:rPr lang="ru-RU" u="sng" dirty="0">
                <a:solidFill>
                  <a:schemeClr val="tx1"/>
                </a:solidFill>
              </a:rPr>
              <a:t>налога </a:t>
            </a:r>
            <a:r>
              <a:rPr lang="ru-RU" u="sng" dirty="0" err="1">
                <a:solidFill>
                  <a:srgbClr val="00B050"/>
                </a:solidFill>
              </a:rPr>
              <a:t>НПД</a:t>
            </a:r>
            <a:r>
              <a:rPr lang="ru-RU" u="sng" dirty="0"/>
              <a:t>:</a:t>
            </a:r>
            <a:endParaRPr lang="ru-RU" u="sng" dirty="0" smtClean="0">
              <a:solidFill>
                <a:srgbClr val="00B050"/>
              </a:solidFill>
            </a:endParaRPr>
          </a:p>
          <a:p>
            <a:pPr marL="767952" indent="-457200"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самостоятельно: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 через </a:t>
            </a:r>
            <a:r>
              <a:rPr lang="ru-RU" dirty="0">
                <a:solidFill>
                  <a:schemeClr val="tx1"/>
                </a:solidFill>
              </a:rPr>
              <a:t>приложение «Мой налог</a:t>
            </a:r>
            <a:r>
              <a:rPr lang="ru-RU" dirty="0" smtClean="0">
                <a:solidFill>
                  <a:schemeClr val="tx1"/>
                </a:solidFill>
              </a:rPr>
              <a:t>»;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 в мобильном приложении вашего банка или на сайте любого платежного сервиса по платежным реквизитам из квитанции;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 через портал </a:t>
            </a:r>
            <a:r>
              <a:rPr lang="ru-RU" dirty="0" err="1" smtClean="0">
                <a:solidFill>
                  <a:schemeClr val="tx1"/>
                </a:solidFill>
              </a:rPr>
              <a:t>госуслуг</a:t>
            </a:r>
            <a:r>
              <a:rPr lang="ru-RU" dirty="0" smtClean="0">
                <a:solidFill>
                  <a:schemeClr val="tx1"/>
                </a:solidFill>
              </a:rPr>
              <a:t> РФ;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 лично обратиться с квитанцией в любой банк, банкомат или платежный терминал;</a:t>
            </a:r>
            <a:endParaRPr lang="ru-RU" dirty="0">
              <a:solidFill>
                <a:schemeClr val="tx1"/>
              </a:solidFill>
            </a:endParaRPr>
          </a:p>
          <a:p>
            <a:pPr marL="767952" indent="-457200"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уполномочить </a:t>
            </a:r>
            <a:r>
              <a:rPr lang="ru-RU" dirty="0">
                <a:solidFill>
                  <a:srgbClr val="00B050"/>
                </a:solidFill>
              </a:rPr>
              <a:t>кредитную организацию или оператора электронной </a:t>
            </a:r>
            <a:r>
              <a:rPr lang="ru-RU" dirty="0" smtClean="0">
                <a:solidFill>
                  <a:srgbClr val="00B050"/>
                </a:solidFill>
              </a:rPr>
              <a:t>площадки: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* передать поручение банку или оператору электронных площадок на уплату налога от Вашего имени, в случае, если Вы формируете чеки через приложение соответствующего банка или оператора электронных площадок).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4152" y="330249"/>
            <a:ext cx="7337901" cy="530345"/>
          </a:xfrm>
        </p:spPr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7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829761" y="908720"/>
            <a:ext cx="76390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9282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19" y="1052736"/>
            <a:ext cx="8107903" cy="5616624"/>
          </a:xfrm>
        </p:spPr>
        <p:txBody>
          <a:bodyPr>
            <a:normAutofit fontScale="70000" lnSpcReduction="20000"/>
          </a:bodyPr>
          <a:lstStyle/>
          <a:p>
            <a:r>
              <a:rPr lang="ru-RU" sz="4300" u="sng" dirty="0">
                <a:solidFill>
                  <a:srgbClr val="FF0000"/>
                </a:solidFill>
              </a:rPr>
              <a:t>Налоговый вычет </a:t>
            </a:r>
            <a:r>
              <a:rPr lang="ru-RU" sz="3200" b="0" u="sng" dirty="0">
                <a:solidFill>
                  <a:schemeClr val="tx1"/>
                </a:solidFill>
              </a:rPr>
              <a:t>в размере </a:t>
            </a:r>
            <a:r>
              <a:rPr lang="ru-RU" sz="4000" u="sng" dirty="0">
                <a:solidFill>
                  <a:srgbClr val="FF0000"/>
                </a:solidFill>
              </a:rPr>
              <a:t>не более 10 000 </a:t>
            </a:r>
            <a:r>
              <a:rPr lang="ru-RU" sz="4000" u="sng" dirty="0" smtClean="0">
                <a:solidFill>
                  <a:srgbClr val="FF0000"/>
                </a:solidFill>
              </a:rPr>
              <a:t>руб</a:t>
            </a:r>
            <a:r>
              <a:rPr lang="ru-RU" sz="4000" b="0" u="sng" dirty="0">
                <a:solidFill>
                  <a:srgbClr val="FF0000"/>
                </a:solidFill>
              </a:rPr>
              <a:t>.,</a:t>
            </a:r>
          </a:p>
          <a:p>
            <a:pPr algn="ctr"/>
            <a:r>
              <a:rPr lang="ru-RU" sz="3200" b="0" dirty="0">
                <a:solidFill>
                  <a:schemeClr val="tx1"/>
                </a:solidFill>
              </a:rPr>
              <a:t>рассчитанного нарастающим итогом в следующем порядке:</a:t>
            </a:r>
          </a:p>
          <a:p>
            <a:pPr lvl="0"/>
            <a:r>
              <a:rPr lang="ru-RU" sz="3200" b="0" dirty="0">
                <a:solidFill>
                  <a:schemeClr val="tx1"/>
                </a:solidFill>
              </a:rPr>
              <a:t>- в отношении налога, облагаемого </a:t>
            </a:r>
            <a:r>
              <a:rPr lang="ru-RU" sz="3200" dirty="0">
                <a:solidFill>
                  <a:srgbClr val="0070C0"/>
                </a:solidFill>
              </a:rPr>
              <a:t>по ставке 4%,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b="0" dirty="0">
                <a:solidFill>
                  <a:schemeClr val="tx1"/>
                </a:solidFill>
              </a:rPr>
              <a:t>- сумма вычета определяется в размере </a:t>
            </a:r>
            <a:r>
              <a:rPr lang="ru-RU" sz="3200" dirty="0">
                <a:solidFill>
                  <a:srgbClr val="00B050"/>
                </a:solidFill>
              </a:rPr>
              <a:t>1% дохода</a:t>
            </a:r>
            <a:r>
              <a:rPr lang="ru-RU" sz="3200" b="0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3200" b="0" dirty="0" smtClean="0">
                <a:solidFill>
                  <a:schemeClr val="tx1"/>
                </a:solidFill>
              </a:rPr>
              <a:t>- в </a:t>
            </a:r>
            <a:r>
              <a:rPr lang="ru-RU" sz="3200" b="0" dirty="0">
                <a:solidFill>
                  <a:schemeClr val="tx1"/>
                </a:solidFill>
              </a:rPr>
              <a:t>отношении налога, облагаемого </a:t>
            </a:r>
            <a:r>
              <a:rPr lang="ru-RU" sz="3200" dirty="0">
                <a:solidFill>
                  <a:srgbClr val="0070C0"/>
                </a:solidFill>
              </a:rPr>
              <a:t>по ставке 6%, </a:t>
            </a:r>
            <a:r>
              <a:rPr lang="ru-RU" sz="3200" b="0" dirty="0">
                <a:solidFill>
                  <a:schemeClr val="tx1"/>
                </a:solidFill>
              </a:rPr>
              <a:t>- сумма вычета определяется в размере </a:t>
            </a:r>
            <a:r>
              <a:rPr lang="ru-RU" sz="3200" dirty="0">
                <a:solidFill>
                  <a:srgbClr val="00B050"/>
                </a:solidFill>
              </a:rPr>
              <a:t>2% дохода</a:t>
            </a:r>
            <a:r>
              <a:rPr lang="ru-RU" sz="3200" b="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ru-RU" sz="1600" i="1" dirty="0" smtClean="0">
                <a:solidFill>
                  <a:srgbClr val="FF0000"/>
                </a:solidFill>
              </a:rPr>
              <a:t>* срок использования не ограничен</a:t>
            </a:r>
            <a:endParaRPr lang="ru-RU" sz="2300" i="1" dirty="0">
              <a:solidFill>
                <a:srgbClr val="FF0000"/>
              </a:solidFill>
            </a:endParaRPr>
          </a:p>
          <a:p>
            <a:pPr algn="ctr"/>
            <a:r>
              <a:rPr lang="ru-RU" sz="3600" dirty="0">
                <a:solidFill>
                  <a:srgbClr val="00B050"/>
                </a:solidFill>
              </a:rPr>
              <a:t>Уменьшение суммы налога на сумму </a:t>
            </a:r>
            <a:r>
              <a:rPr lang="ru-RU" sz="4400" dirty="0">
                <a:solidFill>
                  <a:srgbClr val="FF0000"/>
                </a:solidFill>
              </a:rPr>
              <a:t>налогового вычета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rgbClr val="00B050"/>
                </a:solidFill>
              </a:rPr>
              <a:t>осуществляется </a:t>
            </a:r>
            <a:r>
              <a:rPr lang="ru-RU" sz="4400" dirty="0">
                <a:solidFill>
                  <a:srgbClr val="00B050"/>
                </a:solidFill>
              </a:rPr>
              <a:t>налоговым органом</a:t>
            </a:r>
            <a:r>
              <a:rPr lang="ru-RU" sz="3600" dirty="0">
                <a:solidFill>
                  <a:srgbClr val="00B050"/>
                </a:solidFill>
              </a:rPr>
              <a:t> самостоятельно </a:t>
            </a:r>
            <a:r>
              <a:rPr lang="ru-RU" sz="3600" dirty="0" smtClean="0">
                <a:solidFill>
                  <a:srgbClr val="00B050"/>
                </a:solidFill>
              </a:rPr>
              <a:t>!</a:t>
            </a:r>
            <a:endParaRPr lang="ru-RU" sz="3600" dirty="0">
              <a:solidFill>
                <a:srgbClr val="00B050"/>
              </a:solidFill>
            </a:endParaRPr>
          </a:p>
          <a:p>
            <a:pPr algn="ctr"/>
            <a:r>
              <a:rPr lang="ru-RU" sz="4800" dirty="0">
                <a:solidFill>
                  <a:srgbClr val="00B050"/>
                </a:solidFill>
              </a:rPr>
              <a:t>+ 12 130 руб</a:t>
            </a:r>
            <a:r>
              <a:rPr lang="ru-RU" sz="4800" dirty="0" smtClean="0">
                <a:solidFill>
                  <a:srgbClr val="00B050"/>
                </a:solidFill>
              </a:rPr>
              <a:t>. </a:t>
            </a:r>
          </a:p>
          <a:p>
            <a:pPr algn="ctr"/>
            <a:r>
              <a:rPr lang="ru-RU" sz="2200" b="0" dirty="0" smtClean="0">
                <a:solidFill>
                  <a:srgbClr val="00B050"/>
                </a:solidFill>
              </a:rPr>
              <a:t>(без </a:t>
            </a:r>
            <a:r>
              <a:rPr lang="ru-RU" sz="2200" b="0" dirty="0">
                <a:solidFill>
                  <a:srgbClr val="00B050"/>
                </a:solidFill>
              </a:rPr>
              <a:t>применения ограничений в зависимости от ставки </a:t>
            </a:r>
            <a:r>
              <a:rPr lang="ru-RU" sz="2200" b="0" dirty="0" smtClean="0">
                <a:solidFill>
                  <a:srgbClr val="00B050"/>
                </a:solidFill>
              </a:rPr>
              <a:t>налога) </a:t>
            </a:r>
          </a:p>
          <a:p>
            <a:pPr algn="ctr"/>
            <a:r>
              <a:rPr lang="ru-RU" sz="3200" b="0" dirty="0" smtClean="0">
                <a:solidFill>
                  <a:schemeClr val="tx1"/>
                </a:solidFill>
              </a:rPr>
              <a:t>*остаток неиспользованного в </a:t>
            </a:r>
            <a:r>
              <a:rPr lang="ru-RU" sz="3200" b="0" dirty="0" err="1" smtClean="0">
                <a:solidFill>
                  <a:schemeClr val="tx1"/>
                </a:solidFill>
              </a:rPr>
              <a:t>2020г</a:t>
            </a:r>
            <a:r>
              <a:rPr lang="ru-RU" sz="3200" b="0" dirty="0" smtClean="0">
                <a:solidFill>
                  <a:schemeClr val="tx1"/>
                </a:solidFill>
              </a:rPr>
              <a:t>. налогового вычета переносится на </a:t>
            </a:r>
            <a:r>
              <a:rPr lang="ru-RU" sz="3200" b="0" dirty="0" err="1" smtClean="0">
                <a:solidFill>
                  <a:schemeClr val="tx1"/>
                </a:solidFill>
              </a:rPr>
              <a:t>2021г</a:t>
            </a:r>
            <a:r>
              <a:rPr lang="ru-RU" sz="3200" b="0" dirty="0" smtClean="0">
                <a:solidFill>
                  <a:schemeClr val="tx1"/>
                </a:solidFill>
              </a:rPr>
              <a:t>., </a:t>
            </a:r>
          </a:p>
          <a:p>
            <a:pPr algn="ctr"/>
            <a:r>
              <a:rPr lang="ru-RU" sz="3200" b="0" i="1" dirty="0" smtClean="0">
                <a:solidFill>
                  <a:schemeClr val="tx1"/>
                </a:solidFill>
              </a:rPr>
              <a:t>для </a:t>
            </a:r>
            <a:r>
              <a:rPr lang="ru-RU" sz="3200" b="0" i="1" dirty="0" err="1">
                <a:solidFill>
                  <a:schemeClr val="tx1"/>
                </a:solidFill>
              </a:rPr>
              <a:t>самозанятых</a:t>
            </a:r>
            <a:r>
              <a:rPr lang="ru-RU" sz="3200" b="0" i="1" dirty="0">
                <a:solidFill>
                  <a:schemeClr val="tx1"/>
                </a:solidFill>
              </a:rPr>
              <a:t>, зарегистрированных </a:t>
            </a:r>
            <a:r>
              <a:rPr lang="ru-RU" sz="3200" i="1" dirty="0" smtClean="0">
                <a:solidFill>
                  <a:srgbClr val="FF0000"/>
                </a:solidFill>
              </a:rPr>
              <a:t>после 01.06.2020</a:t>
            </a:r>
            <a:r>
              <a:rPr lang="ru-RU" sz="3200" i="1" dirty="0" smtClean="0">
                <a:solidFill>
                  <a:schemeClr val="tx1"/>
                </a:solidFill>
              </a:rPr>
              <a:t>                        не превышающем в размере </a:t>
            </a:r>
            <a:r>
              <a:rPr lang="ru-RU" sz="3200" i="1" dirty="0" smtClean="0">
                <a:solidFill>
                  <a:srgbClr val="FF0000"/>
                </a:solidFill>
              </a:rPr>
              <a:t>10 000 руб</a:t>
            </a:r>
            <a:r>
              <a:rPr lang="ru-RU" sz="3200" i="1" dirty="0" smtClean="0">
                <a:solidFill>
                  <a:schemeClr val="tx1"/>
                </a:solidFill>
              </a:rPr>
              <a:t>.</a:t>
            </a:r>
            <a:r>
              <a:rPr lang="ru-RU" sz="3200" dirty="0" smtClean="0">
                <a:solidFill>
                  <a:schemeClr val="tx1"/>
                </a:solidFill>
              </a:rPr>
              <a:t> 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0947" y="260648"/>
            <a:ext cx="7337901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>
                <a:solidFill>
                  <a:srgbClr val="C00000"/>
                </a:solidFill>
              </a:rPr>
              <a:t>САМОЗАНЯТЫЕ</a:t>
            </a:r>
            <a:r>
              <a:rPr lang="ru-RU" sz="2400" dirty="0">
                <a:solidFill>
                  <a:srgbClr val="C00000"/>
                </a:solidFill>
              </a:rPr>
              <a:t> (</a:t>
            </a:r>
            <a:r>
              <a:rPr lang="ru-RU" sz="2400" dirty="0" err="1">
                <a:solidFill>
                  <a:srgbClr val="C00000"/>
                </a:solidFill>
              </a:rPr>
              <a:t>НПД</a:t>
            </a:r>
            <a:r>
              <a:rPr lang="ru-RU" sz="2400" dirty="0" smtClean="0">
                <a:solidFill>
                  <a:srgbClr val="C00000"/>
                </a:solidFill>
              </a:rPr>
              <a:t>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84" y="764704"/>
            <a:ext cx="76390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20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8044451"/>
              </p:ext>
            </p:extLst>
          </p:nvPr>
        </p:nvGraphicFramePr>
        <p:xfrm>
          <a:off x="827584" y="1196752"/>
          <a:ext cx="7321548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8"/>
                <a:gridCol w="1220258"/>
                <a:gridCol w="1220258"/>
                <a:gridCol w="1220258"/>
                <a:gridCol w="1220258"/>
                <a:gridCol w="12202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 за месяц,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Начисленный налог (4%),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Вычет </a:t>
                      </a:r>
                    </a:p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1% от суммы налогооблагаемого дохода</a:t>
                      </a:r>
                      <a:r>
                        <a:rPr lang="ru-RU" dirty="0" smtClean="0"/>
                        <a:t>),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 вычета нарастающим итогом,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Налог к уплате</a:t>
                      </a:r>
                      <a:r>
                        <a:rPr lang="ru-RU" dirty="0" smtClean="0"/>
                        <a:t>, руб. (гр. 3 - гр. 4)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106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Июль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Август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</a:t>
                      </a:r>
                      <a:r>
                        <a:rPr lang="ru-RU" baseline="0" dirty="0" smtClean="0"/>
                        <a:t>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300</a:t>
                      </a:r>
                      <a:r>
                        <a:rPr lang="ru-RU" baseline="0" dirty="0" smtClean="0"/>
                        <a:t>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10 000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(вычет закончился: лимит в 10 000 руб. исчерпан) 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16 000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37901" cy="5516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Пример расчета налогового вычета</a:t>
            </a:r>
            <a:br>
              <a:rPr lang="ru-RU" sz="2400" dirty="0" smtClean="0">
                <a:solidFill>
                  <a:srgbClr val="00B05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>
                <a:solidFill>
                  <a:srgbClr val="FF0000"/>
                </a:solidFill>
              </a:rPr>
              <a:t>(рассчитывается налоговым органом в автоматизированном режиме)</a:t>
            </a:r>
            <a:endParaRPr lang="ru-RU" sz="1800" i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7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5589" y="880592"/>
            <a:ext cx="8020731" cy="521742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4300" u="sng" dirty="0" err="1">
                <a:solidFill>
                  <a:schemeClr val="tx1"/>
                </a:solidFill>
              </a:rPr>
              <a:t>НПД</a:t>
            </a:r>
            <a:r>
              <a:rPr lang="ru-RU" sz="4300" u="sng" dirty="0"/>
              <a:t> </a:t>
            </a:r>
            <a:r>
              <a:rPr lang="ru-RU" sz="4300" u="sng" dirty="0">
                <a:solidFill>
                  <a:srgbClr val="FF0000"/>
                </a:solidFill>
              </a:rPr>
              <a:t>не вправе </a:t>
            </a:r>
            <a:r>
              <a:rPr lang="ru-RU" sz="4300" u="sng" dirty="0">
                <a:solidFill>
                  <a:schemeClr val="tx1"/>
                </a:solidFill>
              </a:rPr>
              <a:t>применять лица</a:t>
            </a:r>
            <a:r>
              <a:rPr lang="ru-RU" sz="4300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ru-RU" u="sng" dirty="0"/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sz="3400" dirty="0" smtClean="0">
                <a:solidFill>
                  <a:schemeClr val="tx1"/>
                </a:solidFill>
              </a:rPr>
              <a:t>продающие </a:t>
            </a:r>
            <a:r>
              <a:rPr lang="ru-RU" sz="3400" dirty="0">
                <a:solidFill>
                  <a:schemeClr val="tx1"/>
                </a:solidFill>
              </a:rPr>
              <a:t>подакцизные товары и товары, подлежащие обязательной маркировке средствами идентификации</a:t>
            </a:r>
            <a:r>
              <a:rPr lang="ru-RU" sz="3400" dirty="0" smtClean="0">
                <a:solidFill>
                  <a:schemeClr val="tx1"/>
                </a:solidFill>
              </a:rPr>
              <a:t>;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перепродающие </a:t>
            </a:r>
            <a:r>
              <a:rPr lang="ru-RU" sz="3400" dirty="0">
                <a:solidFill>
                  <a:schemeClr val="tx1"/>
                </a:solidFill>
              </a:rPr>
              <a:t>товары или имущественные права, за исключением их личного домашнего имущества</a:t>
            </a:r>
            <a:r>
              <a:rPr lang="ru-RU" sz="3400" dirty="0" smtClean="0">
                <a:solidFill>
                  <a:schemeClr val="tx1"/>
                </a:solidFill>
              </a:rPr>
              <a:t>;</a:t>
            </a:r>
          </a:p>
          <a:p>
            <a:endParaRPr lang="ru-RU" sz="3400" dirty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занимающиеся </a:t>
            </a:r>
            <a:r>
              <a:rPr lang="ru-RU" sz="3400" dirty="0">
                <a:solidFill>
                  <a:schemeClr val="tx1"/>
                </a:solidFill>
              </a:rPr>
              <a:t>добычей или реализацией полезных ископаемых</a:t>
            </a:r>
            <a:r>
              <a:rPr lang="ru-RU" sz="3400" dirty="0" smtClean="0">
                <a:solidFill>
                  <a:schemeClr val="tx1"/>
                </a:solidFill>
              </a:rPr>
              <a:t>;</a:t>
            </a:r>
            <a:endParaRPr lang="ru-RU" sz="3400" dirty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400" dirty="0">
                <a:solidFill>
                  <a:schemeClr val="tx1"/>
                </a:solidFill>
              </a:rPr>
              <a:t>-</a:t>
            </a:r>
            <a:r>
              <a:rPr lang="ru-RU" sz="3400" dirty="0" smtClean="0">
                <a:solidFill>
                  <a:schemeClr val="tx1"/>
                </a:solidFill>
              </a:rPr>
              <a:t>имеющие </a:t>
            </a:r>
            <a:r>
              <a:rPr lang="ru-RU" sz="3400" dirty="0">
                <a:solidFill>
                  <a:schemeClr val="tx1"/>
                </a:solidFill>
              </a:rPr>
              <a:t>работников;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являющиеся посредниками;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</a:t>
            </a:r>
            <a:r>
              <a:rPr lang="ru-RU" sz="3400" dirty="0">
                <a:solidFill>
                  <a:schemeClr val="tx1"/>
                </a:solidFill>
              </a:rPr>
              <a:t>оказывающие услуги по доставке товаров с приемом (передачей) платежей за указанные товары в интересах других лиц, за исключением доставки с применением </a:t>
            </a:r>
            <a:r>
              <a:rPr lang="ru-RU" sz="3400" dirty="0" err="1">
                <a:solidFill>
                  <a:schemeClr val="tx1"/>
                </a:solidFill>
              </a:rPr>
              <a:t>ККТ</a:t>
            </a:r>
            <a:r>
              <a:rPr lang="ru-RU" sz="3400" dirty="0">
                <a:solidFill>
                  <a:schemeClr val="tx1"/>
                </a:solidFill>
              </a:rPr>
              <a:t>, которую зарегистрировал продавец товаров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</a:t>
            </a:r>
            <a:r>
              <a:rPr lang="ru-RU" sz="3400" dirty="0">
                <a:solidFill>
                  <a:schemeClr val="tx1"/>
                </a:solidFill>
              </a:rPr>
              <a:t>применяющие иные </a:t>
            </a:r>
            <a:r>
              <a:rPr lang="ru-RU" sz="3400" dirty="0" err="1" smtClean="0">
                <a:solidFill>
                  <a:schemeClr val="tx1"/>
                </a:solidFill>
              </a:rPr>
              <a:t>СНР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или уплачивающие </a:t>
            </a:r>
            <a:r>
              <a:rPr lang="ru-RU" sz="3400" dirty="0" err="1">
                <a:solidFill>
                  <a:schemeClr val="tx1"/>
                </a:solidFill>
              </a:rPr>
              <a:t>НДФЛ</a:t>
            </a:r>
            <a:r>
              <a:rPr lang="ru-RU" sz="3400" dirty="0">
                <a:solidFill>
                  <a:schemeClr val="tx1"/>
                </a:solidFill>
              </a:rPr>
              <a:t>;</a:t>
            </a: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- </a:t>
            </a:r>
            <a:r>
              <a:rPr lang="ru-RU" sz="3400" dirty="0">
                <a:solidFill>
                  <a:schemeClr val="tx1"/>
                </a:solidFill>
              </a:rPr>
              <a:t>у которых доходы, </a:t>
            </a:r>
            <a:r>
              <a:rPr lang="ru-RU" sz="3400" dirty="0" smtClean="0">
                <a:solidFill>
                  <a:schemeClr val="tx1"/>
                </a:solidFill>
              </a:rPr>
              <a:t>превысили </a:t>
            </a:r>
            <a:r>
              <a:rPr lang="ru-RU" sz="3400" dirty="0">
                <a:solidFill>
                  <a:schemeClr val="tx1"/>
                </a:solidFill>
              </a:rPr>
              <a:t>в текущем календарном году </a:t>
            </a:r>
            <a:r>
              <a:rPr lang="ru-RU" sz="3400" dirty="0">
                <a:solidFill>
                  <a:srgbClr val="0000FF"/>
                </a:solidFill>
              </a:rPr>
              <a:t>2 </a:t>
            </a:r>
            <a:r>
              <a:rPr lang="ru-RU" sz="3400" dirty="0" smtClean="0">
                <a:solidFill>
                  <a:srgbClr val="0000FF"/>
                </a:solidFill>
              </a:rPr>
              <a:t>400 000 </a:t>
            </a:r>
            <a:r>
              <a:rPr lang="ru-RU" sz="3400" dirty="0">
                <a:solidFill>
                  <a:srgbClr val="0000FF"/>
                </a:solidFill>
              </a:rPr>
              <a:t>руб</a:t>
            </a:r>
            <a:r>
              <a:rPr lang="ru-RU" sz="3400" dirty="0" smtClean="0"/>
              <a:t>.</a:t>
            </a:r>
            <a:endParaRPr lang="ru-RU" sz="3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2399" y="206777"/>
            <a:ext cx="7337901" cy="623673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>
                <a:solidFill>
                  <a:srgbClr val="C00000"/>
                </a:solidFill>
              </a:rPr>
              <a:t>САМОЗАНЯТЫЕ</a:t>
            </a:r>
            <a:r>
              <a:rPr lang="ru-RU" sz="2400" dirty="0">
                <a:solidFill>
                  <a:srgbClr val="C00000"/>
                </a:solidFill>
              </a:rPr>
              <a:t> (</a:t>
            </a:r>
            <a:r>
              <a:rPr lang="ru-RU" sz="2400" dirty="0" err="1">
                <a:solidFill>
                  <a:srgbClr val="C00000"/>
                </a:solidFill>
              </a:rPr>
              <a:t>НПД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825" y="764704"/>
            <a:ext cx="76390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10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93716" y="970322"/>
            <a:ext cx="8208912" cy="55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Объектом налогообложения </a:t>
            </a:r>
            <a:r>
              <a:rPr lang="ru-RU" sz="2000" dirty="0" err="1" smtClean="0">
                <a:solidFill>
                  <a:schemeClr val="tx1"/>
                </a:solidFill>
              </a:rPr>
              <a:t>самозанятого</a:t>
            </a:r>
            <a:r>
              <a:rPr lang="ru-RU" sz="2000" dirty="0" smtClean="0">
                <a:solidFill>
                  <a:schemeClr val="tx1"/>
                </a:solidFill>
              </a:rPr>
              <a:t> являются </a:t>
            </a:r>
            <a:r>
              <a:rPr lang="ru-RU" sz="2000" dirty="0" smtClean="0">
                <a:solidFill>
                  <a:srgbClr val="FF0000"/>
                </a:solidFill>
              </a:rPr>
              <a:t>ДОХОДЫ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от реализации товаров </a:t>
            </a:r>
            <a:r>
              <a:rPr lang="ru-RU" sz="2000" dirty="0" smtClean="0">
                <a:solidFill>
                  <a:schemeClr val="tx1"/>
                </a:solidFill>
              </a:rPr>
              <a:t>(</a:t>
            </a:r>
            <a:r>
              <a:rPr lang="ru-RU" sz="2000" dirty="0">
                <a:solidFill>
                  <a:schemeClr val="tx1"/>
                </a:solidFill>
              </a:rPr>
              <a:t>работ, услуг, имущественных прав).</a:t>
            </a:r>
          </a:p>
          <a:p>
            <a:r>
              <a:rPr lang="ru-RU" sz="1500" dirty="0">
                <a:solidFill>
                  <a:schemeClr val="tx1"/>
                </a:solidFill>
              </a:rPr>
              <a:t>    </a:t>
            </a:r>
            <a:r>
              <a:rPr lang="ru-RU" sz="1700" u="sng" dirty="0" smtClean="0">
                <a:solidFill>
                  <a:srgbClr val="FF0000"/>
                </a:solidFill>
              </a:rPr>
              <a:t>Не признаются </a:t>
            </a:r>
            <a:r>
              <a:rPr lang="ru-RU" sz="1500" u="sng" dirty="0" smtClean="0">
                <a:solidFill>
                  <a:srgbClr val="00B050"/>
                </a:solidFill>
              </a:rPr>
              <a:t>объектом налогообложения </a:t>
            </a:r>
            <a:r>
              <a:rPr lang="ru-RU" sz="1500" b="0" dirty="0" smtClean="0">
                <a:solidFill>
                  <a:schemeClr val="tx1"/>
                </a:solidFill>
              </a:rPr>
              <a:t>в </a:t>
            </a:r>
            <a:r>
              <a:rPr lang="ru-RU" sz="1500" b="0" dirty="0">
                <a:solidFill>
                  <a:schemeClr val="tx1"/>
                </a:solidFill>
              </a:rPr>
              <a:t>рамках </a:t>
            </a:r>
            <a:r>
              <a:rPr lang="ru-RU" sz="1500" b="0" dirty="0" err="1">
                <a:solidFill>
                  <a:schemeClr val="tx1"/>
                </a:solidFill>
              </a:rPr>
              <a:t>спецрежима</a:t>
            </a:r>
            <a:r>
              <a:rPr lang="ru-RU" sz="1500" b="0" dirty="0">
                <a:solidFill>
                  <a:schemeClr val="tx1"/>
                </a:solidFill>
              </a:rPr>
              <a:t> </a:t>
            </a:r>
            <a:r>
              <a:rPr lang="ru-RU" sz="1500" u="sng" dirty="0" smtClean="0">
                <a:solidFill>
                  <a:srgbClr val="00B050"/>
                </a:solidFill>
              </a:rPr>
              <a:t> </a:t>
            </a:r>
            <a:r>
              <a:rPr lang="ru-RU" sz="1700" u="sng" dirty="0" smtClean="0">
                <a:solidFill>
                  <a:srgbClr val="FF0000"/>
                </a:solidFill>
              </a:rPr>
              <a:t>следующие доходы</a:t>
            </a:r>
            <a:r>
              <a:rPr lang="ru-RU" sz="1500" b="0" dirty="0" smtClean="0">
                <a:solidFill>
                  <a:schemeClr val="tx1"/>
                </a:solidFill>
              </a:rPr>
              <a:t>:</a:t>
            </a:r>
            <a:endParaRPr lang="ru-RU" sz="1500" b="0" dirty="0">
              <a:solidFill>
                <a:schemeClr val="tx1"/>
              </a:solidFill>
            </a:endParaRP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1) </a:t>
            </a:r>
            <a:r>
              <a:rPr lang="ru-RU" sz="1500" b="0" dirty="0" smtClean="0">
                <a:solidFill>
                  <a:schemeClr val="tx1"/>
                </a:solidFill>
              </a:rPr>
              <a:t>полученные </a:t>
            </a:r>
            <a:r>
              <a:rPr lang="ru-RU" sz="1500" b="0" dirty="0">
                <a:solidFill>
                  <a:schemeClr val="tx1"/>
                </a:solidFill>
              </a:rPr>
              <a:t>в рамках трудовых отношений;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2)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продажи недвижимости, транспорта;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3)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передачи имущественных прав на недвижимость, например, от сдачи в аренду нежилого </a:t>
            </a:r>
            <a:r>
              <a:rPr lang="ru-RU" sz="1500" b="0" dirty="0" smtClean="0">
                <a:solidFill>
                  <a:schemeClr val="tx1"/>
                </a:solidFill>
              </a:rPr>
              <a:t>помещения (исключение </a:t>
            </a:r>
            <a:r>
              <a:rPr lang="ru-RU" sz="1500" b="0" dirty="0">
                <a:solidFill>
                  <a:schemeClr val="tx1"/>
                </a:solidFill>
              </a:rPr>
              <a:t>- доходы от аренды (найма) жилых </a:t>
            </a:r>
            <a:r>
              <a:rPr lang="ru-RU" sz="1500" b="0" dirty="0" smtClean="0">
                <a:solidFill>
                  <a:schemeClr val="tx1"/>
                </a:solidFill>
              </a:rPr>
              <a:t>помещений);</a:t>
            </a:r>
            <a:endParaRPr lang="ru-RU" sz="1500" b="0" dirty="0">
              <a:solidFill>
                <a:schemeClr val="tx1"/>
              </a:solidFill>
            </a:endParaRP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4) </a:t>
            </a:r>
            <a:r>
              <a:rPr lang="ru-RU" sz="1500" b="0" dirty="0" smtClean="0">
                <a:solidFill>
                  <a:schemeClr val="tx1"/>
                </a:solidFill>
              </a:rPr>
              <a:t>государственных </a:t>
            </a:r>
            <a:r>
              <a:rPr lang="ru-RU" sz="1500" b="0" dirty="0">
                <a:solidFill>
                  <a:schemeClr val="tx1"/>
                </a:solidFill>
              </a:rPr>
              <a:t>и муниципальных служащих (кроме доходов от сдачи в аренду (наем) жилых помещений);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5)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продажи имущества, которое использовалось для личных нужд;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6)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продажи долей в уставном (складочном) капитале организаций, паев в паевых фондах кооперативов и паевых инвестиционных фондах, ценных бумаг и производных финансовых инструментов;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7)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ведения деятельности по договорам простого товарищества (договорам о совместной деятельности) или договорам доверительного управления имуществом;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8) </a:t>
            </a:r>
            <a:r>
              <a:rPr lang="ru-RU" sz="1500" b="0" dirty="0" smtClean="0">
                <a:solidFill>
                  <a:schemeClr val="tx1"/>
                </a:solidFill>
              </a:rPr>
              <a:t>по </a:t>
            </a:r>
            <a:r>
              <a:rPr lang="ru-RU" sz="1500" b="0" dirty="0">
                <a:solidFill>
                  <a:schemeClr val="tx1"/>
                </a:solidFill>
              </a:rPr>
              <a:t>гражданско-правовым договорам, если заказчик - текущий работодатель или бывший работодатель, который был им меньше двух лет назад;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9)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уступки (переуступки) прав требований;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10) </a:t>
            </a:r>
            <a:r>
              <a:rPr lang="ru-RU" sz="1500" b="0" dirty="0" smtClean="0">
                <a:solidFill>
                  <a:schemeClr val="tx1"/>
                </a:solidFill>
              </a:rPr>
              <a:t>в </a:t>
            </a:r>
            <a:r>
              <a:rPr lang="ru-RU" sz="1500" b="0" dirty="0">
                <a:solidFill>
                  <a:schemeClr val="tx1"/>
                </a:solidFill>
              </a:rPr>
              <a:t>натуральной форме;</a:t>
            </a:r>
          </a:p>
          <a:p>
            <a:pPr lvl="0"/>
            <a:r>
              <a:rPr lang="ru-RU" sz="1500" dirty="0" smtClean="0">
                <a:solidFill>
                  <a:srgbClr val="FF0000"/>
                </a:solidFill>
              </a:rPr>
              <a:t>11) </a:t>
            </a:r>
            <a:r>
              <a:rPr lang="ru-RU" sz="1500" b="0" dirty="0" smtClean="0">
                <a:solidFill>
                  <a:schemeClr val="tx1"/>
                </a:solidFill>
              </a:rPr>
              <a:t>от </a:t>
            </a:r>
            <a:r>
              <a:rPr lang="ru-RU" sz="1500" b="0" dirty="0">
                <a:solidFill>
                  <a:schemeClr val="tx1"/>
                </a:solidFill>
              </a:rPr>
              <a:t>арбитражного управления, от деятельности медиатора, нотариуса, занимающегося частной практикой, адвокатской и оценочной </a:t>
            </a:r>
            <a:r>
              <a:rPr lang="ru-RU" sz="1500" b="0" dirty="0" smtClean="0">
                <a:solidFill>
                  <a:schemeClr val="tx1"/>
                </a:solidFill>
              </a:rPr>
              <a:t>деятельностью</a:t>
            </a:r>
            <a:r>
              <a:rPr lang="ru-RU" sz="1500" b="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897232" y="670389"/>
            <a:ext cx="7638950" cy="117966"/>
          </a:xfrm>
          <a:prstGeom prst="rect">
            <a:avLst/>
          </a:prstGeom>
        </p:spPr>
      </p:pic>
      <p:sp>
        <p:nvSpPr>
          <p:cNvPr id="8" name="Заголовок 4"/>
          <p:cNvSpPr txBox="1">
            <a:spLocks/>
          </p:cNvSpPr>
          <p:nvPr/>
        </p:nvSpPr>
        <p:spPr>
          <a:xfrm>
            <a:off x="762002" y="182703"/>
            <a:ext cx="7761967" cy="474620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9516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79512" y="814529"/>
            <a:ext cx="8208912" cy="564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800" u="sng" dirty="0" smtClean="0">
                <a:solidFill>
                  <a:schemeClr val="tx1"/>
                </a:solidFill>
              </a:rPr>
              <a:t>Порядок передачи сведений при произведении расчетов:</a:t>
            </a:r>
          </a:p>
          <a:p>
            <a:pPr algn="just">
              <a:spcBef>
                <a:spcPts val="0"/>
              </a:spcBef>
            </a:pPr>
            <a:r>
              <a:rPr lang="ru-RU" sz="1600" b="0" dirty="0" smtClean="0">
                <a:solidFill>
                  <a:schemeClr val="tx1"/>
                </a:solidFill>
              </a:rPr>
              <a:t>           </a:t>
            </a:r>
            <a:r>
              <a:rPr lang="ru-RU" sz="1600" dirty="0" err="1" smtClean="0">
                <a:solidFill>
                  <a:schemeClr val="tx1"/>
                </a:solidFill>
              </a:rPr>
              <a:t>Самозанятый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вправе </a:t>
            </a:r>
            <a:r>
              <a:rPr lang="ru-RU" sz="1600" dirty="0">
                <a:solidFill>
                  <a:srgbClr val="FF0000"/>
                </a:solidFill>
              </a:rPr>
              <a:t>не применять </a:t>
            </a:r>
            <a:r>
              <a:rPr lang="ru-RU" sz="1600" dirty="0" err="1" smtClean="0">
                <a:solidFill>
                  <a:srgbClr val="FF0000"/>
                </a:solidFill>
              </a:rPr>
              <a:t>ККТ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при </a:t>
            </a:r>
            <a:r>
              <a:rPr lang="ru-RU" sz="1600" dirty="0">
                <a:solidFill>
                  <a:schemeClr val="tx1"/>
                </a:solidFill>
              </a:rPr>
              <a:t>осуществлении </a:t>
            </a:r>
            <a:r>
              <a:rPr lang="ru-RU" sz="1600" dirty="0" smtClean="0">
                <a:solidFill>
                  <a:schemeClr val="tx1"/>
                </a:solidFill>
              </a:rPr>
              <a:t>расчетов.</a:t>
            </a:r>
            <a:endParaRPr lang="ru-RU" sz="1600" dirty="0" smtClean="0">
              <a:solidFill>
                <a:schemeClr val="tx1"/>
              </a:solidFill>
              <a:hlinkClick r:id="rId3"/>
            </a:endParaRPr>
          </a:p>
          <a:p>
            <a:pPr algn="just">
              <a:spcBef>
                <a:spcPts val="0"/>
              </a:spcBef>
            </a:pPr>
            <a:endParaRPr lang="ru-RU" sz="1600" dirty="0">
              <a:solidFill>
                <a:schemeClr val="tx1"/>
              </a:solidFill>
              <a:hlinkClick r:id="rId3"/>
            </a:endParaRP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  <a:r>
              <a:rPr lang="ru-RU" sz="1600" u="sng" dirty="0" smtClean="0">
                <a:solidFill>
                  <a:schemeClr val="tx1"/>
                </a:solidFill>
              </a:rPr>
              <a:t>При </a:t>
            </a:r>
            <a:r>
              <a:rPr lang="ru-RU" sz="1600" u="sng" dirty="0">
                <a:solidFill>
                  <a:schemeClr val="tx1"/>
                </a:solidFill>
              </a:rPr>
              <a:t>расчетах </a:t>
            </a:r>
            <a:r>
              <a:rPr lang="ru-RU" sz="1600" u="sng" dirty="0" err="1" smtClean="0">
                <a:solidFill>
                  <a:schemeClr val="tx1"/>
                </a:solidFill>
              </a:rPr>
              <a:t>самозанятый</a:t>
            </a:r>
            <a:r>
              <a:rPr lang="ru-RU" sz="1600" u="sng" dirty="0" smtClean="0">
                <a:solidFill>
                  <a:schemeClr val="tx1"/>
                </a:solidFill>
              </a:rPr>
              <a:t> обязан: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1) </a:t>
            </a:r>
            <a:r>
              <a:rPr lang="ru-RU" sz="1600" b="0" dirty="0" smtClean="0">
                <a:solidFill>
                  <a:schemeClr val="tx1"/>
                </a:solidFill>
              </a:rPr>
              <a:t>с </a:t>
            </a:r>
            <a:r>
              <a:rPr lang="ru-RU" sz="1600" b="0" dirty="0">
                <a:solidFill>
                  <a:schemeClr val="tx1"/>
                </a:solidFill>
              </a:rPr>
              <a:t>использованием мобильного приложения "Мой налог" или через уполномоченного оператора электронной площадки (кредитную организацию) </a:t>
            </a:r>
            <a:r>
              <a:rPr lang="ru-RU" sz="2000" dirty="0">
                <a:solidFill>
                  <a:schemeClr val="tx1"/>
                </a:solidFill>
              </a:rPr>
              <a:t>сформировать чек </a:t>
            </a:r>
            <a:r>
              <a:rPr lang="ru-RU" sz="1600" b="0" dirty="0">
                <a:solidFill>
                  <a:schemeClr val="tx1"/>
                </a:solidFill>
              </a:rPr>
              <a:t>и </a:t>
            </a:r>
            <a:r>
              <a:rPr lang="ru-RU" sz="2000" dirty="0">
                <a:solidFill>
                  <a:schemeClr val="tx1"/>
                </a:solidFill>
              </a:rPr>
              <a:t>обеспечить</a:t>
            </a:r>
            <a:r>
              <a:rPr lang="ru-RU" sz="1600" b="0" dirty="0">
                <a:solidFill>
                  <a:schemeClr val="tx1"/>
                </a:solidFill>
              </a:rPr>
              <a:t> его </a:t>
            </a:r>
            <a:r>
              <a:rPr lang="ru-RU" sz="2000" dirty="0">
                <a:solidFill>
                  <a:schemeClr val="tx1"/>
                </a:solidFill>
              </a:rPr>
              <a:t>передачу </a:t>
            </a:r>
            <a:r>
              <a:rPr lang="ru-RU" sz="2000" dirty="0" smtClean="0">
                <a:solidFill>
                  <a:schemeClr val="tx1"/>
                </a:solidFill>
              </a:rPr>
              <a:t>покупателю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2) </a:t>
            </a:r>
            <a:r>
              <a:rPr lang="ru-RU" sz="2000" dirty="0" smtClean="0">
                <a:solidFill>
                  <a:schemeClr val="tx1"/>
                </a:solidFill>
              </a:rPr>
              <a:t>передать </a:t>
            </a:r>
            <a:r>
              <a:rPr lang="ru-RU" sz="2000" dirty="0">
                <a:solidFill>
                  <a:schemeClr val="tx1"/>
                </a:solidFill>
              </a:rPr>
              <a:t>чек </a:t>
            </a:r>
            <a:r>
              <a:rPr lang="ru-RU" sz="1600" b="0" dirty="0">
                <a:solidFill>
                  <a:schemeClr val="tx1"/>
                </a:solidFill>
              </a:rPr>
              <a:t>покупателю в </a:t>
            </a:r>
            <a:r>
              <a:rPr lang="ru-RU" sz="2000" dirty="0">
                <a:solidFill>
                  <a:schemeClr val="tx1"/>
                </a:solidFill>
              </a:rPr>
              <a:t>момент оплаты </a:t>
            </a:r>
            <a:r>
              <a:rPr lang="ru-RU" sz="1600" b="0" dirty="0">
                <a:solidFill>
                  <a:schemeClr val="tx1"/>
                </a:solidFill>
              </a:rPr>
              <a:t>электронными или наличными </a:t>
            </a:r>
            <a:r>
              <a:rPr lang="ru-RU" sz="1600" b="0" dirty="0" smtClean="0">
                <a:solidFill>
                  <a:schemeClr val="tx1"/>
                </a:solidFill>
              </a:rPr>
              <a:t>средствами. </a:t>
            </a:r>
          </a:p>
          <a:p>
            <a:pPr algn="just">
              <a:spcBef>
                <a:spcPts val="0"/>
              </a:spcBef>
            </a:pPr>
            <a:r>
              <a:rPr lang="ru-RU" sz="1600" b="0" i="1" dirty="0">
                <a:solidFill>
                  <a:schemeClr val="tx1"/>
                </a:solidFill>
              </a:rPr>
              <a:t>*</a:t>
            </a:r>
            <a:r>
              <a:rPr lang="ru-RU" sz="1600" b="0" i="1" dirty="0" smtClean="0">
                <a:solidFill>
                  <a:schemeClr val="tx1"/>
                </a:solidFill>
              </a:rPr>
              <a:t>(при </a:t>
            </a:r>
            <a:r>
              <a:rPr lang="ru-RU" sz="1600" i="1" dirty="0">
                <a:solidFill>
                  <a:schemeClr val="tx1"/>
                </a:solidFill>
              </a:rPr>
              <a:t>других формах </a:t>
            </a:r>
            <a:r>
              <a:rPr lang="ru-RU" sz="1600" b="0" i="1" dirty="0">
                <a:solidFill>
                  <a:schemeClr val="tx1"/>
                </a:solidFill>
              </a:rPr>
              <a:t>безналичных </a:t>
            </a:r>
            <a:r>
              <a:rPr lang="ru-RU" sz="1600" i="1" dirty="0">
                <a:solidFill>
                  <a:schemeClr val="tx1"/>
                </a:solidFill>
              </a:rPr>
              <a:t>расчетов</a:t>
            </a:r>
            <a:r>
              <a:rPr lang="ru-RU" sz="1600" b="0" i="1" dirty="0">
                <a:solidFill>
                  <a:schemeClr val="tx1"/>
                </a:solidFill>
              </a:rPr>
              <a:t> чеки формируют и передают</a:t>
            </a:r>
            <a:r>
              <a:rPr lang="ru-RU" sz="1600" b="0" i="1" dirty="0"/>
              <a:t> </a:t>
            </a:r>
            <a:r>
              <a:rPr lang="ru-RU" sz="1600" i="1" dirty="0">
                <a:solidFill>
                  <a:srgbClr val="FF0000"/>
                </a:solidFill>
              </a:rPr>
              <a:t>не позже 9-го числа</a:t>
            </a:r>
            <a:r>
              <a:rPr lang="ru-RU" sz="1600" i="1" dirty="0"/>
              <a:t> </a:t>
            </a:r>
            <a:r>
              <a:rPr lang="ru-RU" sz="1600" b="0" i="1" dirty="0">
                <a:solidFill>
                  <a:schemeClr val="tx1"/>
                </a:solidFill>
              </a:rPr>
              <a:t>месяца, </a:t>
            </a:r>
            <a:r>
              <a:rPr lang="ru-RU" sz="1600" b="0" i="1" dirty="0" smtClean="0">
                <a:solidFill>
                  <a:schemeClr val="tx1"/>
                </a:solidFill>
              </a:rPr>
              <a:t>следующего после </a:t>
            </a:r>
            <a:r>
              <a:rPr lang="ru-RU" sz="1600" b="0" i="1" dirty="0">
                <a:solidFill>
                  <a:schemeClr val="tx1"/>
                </a:solidFill>
              </a:rPr>
              <a:t>налогового периода, в котором были выполнены </a:t>
            </a:r>
            <a:r>
              <a:rPr lang="ru-RU" sz="1600" b="0" i="1" dirty="0" smtClean="0">
                <a:solidFill>
                  <a:schemeClr val="tx1"/>
                </a:solidFill>
              </a:rPr>
              <a:t>расчеты).</a:t>
            </a:r>
            <a:endParaRPr lang="ru-RU" sz="1600" b="0" i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ru-RU" sz="1600" b="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0" dirty="0" smtClean="0">
                <a:solidFill>
                  <a:schemeClr val="tx1"/>
                </a:solidFill>
              </a:rPr>
              <a:t>         </a:t>
            </a:r>
            <a:r>
              <a:rPr lang="ru-RU" sz="1600" dirty="0" smtClean="0">
                <a:solidFill>
                  <a:schemeClr val="tx1"/>
                </a:solidFill>
              </a:rPr>
              <a:t>Чек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>
                <a:solidFill>
                  <a:schemeClr val="tx1"/>
                </a:solidFill>
              </a:rPr>
              <a:t>может быть передан покупателю (заказчику) </a:t>
            </a:r>
            <a:r>
              <a:rPr lang="ru-RU" sz="1600" dirty="0">
                <a:solidFill>
                  <a:schemeClr val="tx1"/>
                </a:solidFill>
              </a:rPr>
              <a:t>в электронной форме </a:t>
            </a:r>
            <a:r>
              <a:rPr lang="ru-RU" sz="1600" b="0" dirty="0">
                <a:solidFill>
                  <a:schemeClr val="tx1"/>
                </a:solidFill>
              </a:rPr>
              <a:t>или на </a:t>
            </a:r>
            <a:r>
              <a:rPr lang="ru-RU" sz="1600" dirty="0">
                <a:solidFill>
                  <a:schemeClr val="tx1"/>
                </a:solidFill>
              </a:rPr>
              <a:t>бумажном носителе</a:t>
            </a:r>
            <a:r>
              <a:rPr lang="ru-RU" sz="1600" b="0" dirty="0">
                <a:solidFill>
                  <a:schemeClr val="tx1"/>
                </a:solidFill>
              </a:rPr>
              <a:t>. </a:t>
            </a:r>
            <a:endParaRPr lang="ru-RU" sz="1600" b="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u="sng" dirty="0" smtClean="0">
                <a:solidFill>
                  <a:schemeClr val="tx1"/>
                </a:solidFill>
              </a:rPr>
              <a:t>В </a:t>
            </a:r>
            <a:r>
              <a:rPr lang="ru-RU" sz="1600" u="sng" dirty="0">
                <a:solidFill>
                  <a:schemeClr val="tx1"/>
                </a:solidFill>
              </a:rPr>
              <a:t>электронной форме чек может быть передан следующими способами:</a:t>
            </a:r>
          </a:p>
          <a:p>
            <a:r>
              <a:rPr lang="ru-RU" sz="1600" b="0" dirty="0">
                <a:solidFill>
                  <a:schemeClr val="tx1"/>
                </a:solidFill>
              </a:rPr>
              <a:t>1) путем направления чека покупателю (заказчику) на абонентский номер или адрес электронной почты, предоставленные покупателем (заказчиком);</a:t>
            </a:r>
          </a:p>
          <a:p>
            <a:r>
              <a:rPr lang="ru-RU" sz="1600" b="0" dirty="0">
                <a:solidFill>
                  <a:schemeClr val="tx1"/>
                </a:solidFill>
              </a:rPr>
              <a:t>2) путем обеспечения покупателю (заказчику) возможности в момент формирования чека в месте продажи считать компьютерным устройством </a:t>
            </a:r>
            <a:r>
              <a:rPr lang="ru-RU" sz="1600" b="0" dirty="0" smtClean="0">
                <a:solidFill>
                  <a:schemeClr val="tx1"/>
                </a:solidFill>
              </a:rPr>
              <a:t>(смартфоном </a:t>
            </a:r>
            <a:r>
              <a:rPr lang="ru-RU" sz="1600" b="0" dirty="0">
                <a:solidFill>
                  <a:schemeClr val="tx1"/>
                </a:solidFill>
              </a:rPr>
              <a:t>или </a:t>
            </a:r>
            <a:r>
              <a:rPr lang="ru-RU" sz="1600" b="0" dirty="0" smtClean="0">
                <a:solidFill>
                  <a:schemeClr val="tx1"/>
                </a:solidFill>
              </a:rPr>
              <a:t>планшетным компьютером) </a:t>
            </a:r>
            <a:r>
              <a:rPr lang="ru-RU" sz="1600" b="0" dirty="0" err="1">
                <a:solidFill>
                  <a:schemeClr val="tx1"/>
                </a:solidFill>
              </a:rPr>
              <a:t>QR</a:t>
            </a:r>
            <a:r>
              <a:rPr lang="ru-RU" sz="1600" b="0" dirty="0">
                <a:solidFill>
                  <a:schemeClr val="tx1"/>
                </a:solidFill>
              </a:rPr>
              <a:t>-код, содержащийся на чеке</a:t>
            </a:r>
            <a:r>
              <a:rPr lang="ru-RU" sz="1600" b="0" dirty="0" smtClean="0">
                <a:solidFill>
                  <a:schemeClr val="tx1"/>
                </a:solidFill>
              </a:rPr>
              <a:t>.</a:t>
            </a:r>
            <a:endParaRPr lang="ru-RU" sz="1600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885018" y="692696"/>
            <a:ext cx="7638950" cy="117966"/>
          </a:xfrm>
          <a:prstGeom prst="rect">
            <a:avLst/>
          </a:prstGeom>
        </p:spPr>
      </p:pic>
      <p:sp>
        <p:nvSpPr>
          <p:cNvPr id="8" name="Заголовок 4"/>
          <p:cNvSpPr txBox="1">
            <a:spLocks/>
          </p:cNvSpPr>
          <p:nvPr/>
        </p:nvSpPr>
        <p:spPr>
          <a:xfrm>
            <a:off x="823509" y="218101"/>
            <a:ext cx="7761967" cy="474620"/>
          </a:xfrm>
          <a:prstGeom prst="rect">
            <a:avLst/>
          </a:prstGeom>
          <a:noFill/>
        </p:spPr>
        <p:txBody>
          <a:bodyPr vert="horz" wrap="square" lIns="104269" tIns="52135" rIns="104269" bIns="52135" rtlCol="0" anchor="ctr">
            <a:spAutoFit/>
          </a:bodyPr>
          <a:lstStyle>
            <a:lvl1pPr marL="0" marR="0" indent="0" algn="l" defTabSz="89160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618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САМОЗАНЯТЫЕ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НПД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0622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7506</TotalTime>
  <Words>1696</Words>
  <Application>Microsoft Office PowerPoint</Application>
  <PresentationFormat>Экран (4:3)</PresentationFormat>
  <Paragraphs>214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9_Present_FNS2012_A4</vt:lpstr>
      <vt:lpstr>Слайд 1</vt:lpstr>
      <vt:lpstr>Слайд 2</vt:lpstr>
      <vt:lpstr>Слайд 3</vt:lpstr>
      <vt:lpstr>САМОЗАНЯТЫЕ (НПД)</vt:lpstr>
      <vt:lpstr>САМОЗАНЯТЫЕ (НПД)</vt:lpstr>
      <vt:lpstr>Пример расчета налогового вычета  (рассчитывается налоговым органом в автоматизированном режиме)</vt:lpstr>
      <vt:lpstr>САМОЗАНЯТЫЕ (НПД)</vt:lpstr>
      <vt:lpstr>Слайд 8</vt:lpstr>
      <vt:lpstr>Слайд 9</vt:lpstr>
      <vt:lpstr> САМОЗАНЯТЫЕ (НПД)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налогового консультирования</dc:title>
  <dc:creator>Коньков Андрей Юрьевич</dc:creator>
  <cp:lastModifiedBy>Пользователь Windows</cp:lastModifiedBy>
  <cp:revision>415</cp:revision>
  <cp:lastPrinted>2020-06-02T11:04:05Z</cp:lastPrinted>
  <dcterms:created xsi:type="dcterms:W3CDTF">2015-03-27T13:19:33Z</dcterms:created>
  <dcterms:modified xsi:type="dcterms:W3CDTF">2020-07-03T05:01:09Z</dcterms:modified>
</cp:coreProperties>
</file>